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81" r:id="rId9"/>
    <p:sldId id="275" r:id="rId10"/>
    <p:sldId id="263" r:id="rId11"/>
    <p:sldId id="276" r:id="rId12"/>
    <p:sldId id="267" r:id="rId13"/>
    <p:sldId id="269" r:id="rId14"/>
    <p:sldId id="270" r:id="rId15"/>
    <p:sldId id="266" r:id="rId16"/>
    <p:sldId id="274" r:id="rId17"/>
    <p:sldId id="277" r:id="rId18"/>
    <p:sldId id="278" r:id="rId19"/>
    <p:sldId id="265" r:id="rId20"/>
    <p:sldId id="279" r:id="rId21"/>
    <p:sldId id="280" r:id="rId22"/>
    <p:sldId id="271" r:id="rId23"/>
    <p:sldId id="272" r:id="rId24"/>
    <p:sldId id="273" r:id="rId2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01"/>
    <a:srgbClr val="008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84" y="56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0" y="0"/>
            <a:ext cx="10699643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76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C901-4971-4E1D-A7F0-B9068C5795C6}" type="datetimeFigureOut">
              <a:rPr lang="uk-UA" smtClean="0"/>
              <a:t>12.05.2016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4D16-35D5-4A92-A1FD-7854B7CD02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891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C901-4971-4E1D-A7F0-B9068C5795C6}" type="datetimeFigureOut">
              <a:rPr lang="uk-UA" smtClean="0"/>
              <a:t>12.05.2016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4D16-35D5-4A92-A1FD-7854B7CD02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983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"/>
            <a:ext cx="10699643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6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C901-4971-4E1D-A7F0-B9068C5795C6}" type="datetimeFigureOut">
              <a:rPr lang="uk-UA" smtClean="0"/>
              <a:t>12.05.2016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4D16-35D5-4A92-A1FD-7854B7CD02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549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C901-4971-4E1D-A7F0-B9068C5795C6}" type="datetimeFigureOut">
              <a:rPr lang="uk-UA" smtClean="0"/>
              <a:t>12.05.2016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4D16-35D5-4A92-A1FD-7854B7CD02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12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C901-4971-4E1D-A7F0-B9068C5795C6}" type="datetimeFigureOut">
              <a:rPr lang="uk-UA" smtClean="0"/>
              <a:t>12.05.2016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4D16-35D5-4A92-A1FD-7854B7CD02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26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C901-4971-4E1D-A7F0-B9068C5795C6}" type="datetimeFigureOut">
              <a:rPr lang="uk-UA" smtClean="0"/>
              <a:t>12.05.2016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4D16-35D5-4A92-A1FD-7854B7CD02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254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C901-4971-4E1D-A7F0-B9068C5795C6}" type="datetimeFigureOut">
              <a:rPr lang="uk-UA" smtClean="0"/>
              <a:t>12.05.2016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4D16-35D5-4A92-A1FD-7854B7CD02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034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C901-4971-4E1D-A7F0-B9068C5795C6}" type="datetimeFigureOut">
              <a:rPr lang="uk-UA" smtClean="0"/>
              <a:t>12.05.2016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4D16-35D5-4A92-A1FD-7854B7CD02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079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C901-4971-4E1D-A7F0-B9068C5795C6}" type="datetimeFigureOut">
              <a:rPr lang="uk-UA" smtClean="0"/>
              <a:t>12.05.2016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4D16-35D5-4A92-A1FD-7854B7CD02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825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CC901-4971-4E1D-A7F0-B9068C5795C6}" type="datetimeFigureOut">
              <a:rPr lang="uk-UA" smtClean="0"/>
              <a:t>12.05.2016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34D16-35D5-4A92-A1FD-7854B7CD02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418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mailto:office@fsr.org.u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9.tiff"/><Relationship Id="rId7" Type="http://schemas.openxmlformats.org/officeDocument/2006/relationships/image" Target="../media/image13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11" Type="http://schemas.openxmlformats.org/officeDocument/2006/relationships/image" Target="../media/image5.jpg"/><Relationship Id="rId5" Type="http://schemas.openxmlformats.org/officeDocument/2006/relationships/image" Target="../media/image11.tiff"/><Relationship Id="rId10" Type="http://schemas.openxmlformats.org/officeDocument/2006/relationships/image" Target="../media/image16.wmf"/><Relationship Id="rId4" Type="http://schemas.openxmlformats.org/officeDocument/2006/relationships/image" Target="../media/image10.tiff"/><Relationship Id="rId9" Type="http://schemas.openxmlformats.org/officeDocument/2006/relationships/image" Target="../media/image15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microsoft.com/office/2007/relationships/hdphoto" Target="../media/hdphoto2.wdp"/><Relationship Id="rId7" Type="http://schemas.openxmlformats.org/officeDocument/2006/relationships/image" Target="../media/image21.jpg"/><Relationship Id="rId12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25.png"/><Relationship Id="rId5" Type="http://schemas.openxmlformats.org/officeDocument/2006/relationships/image" Target="../media/image19.jpg"/><Relationship Id="rId10" Type="http://schemas.openxmlformats.org/officeDocument/2006/relationships/image" Target="../media/image24.jpe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3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172280" y="6655324"/>
            <a:ext cx="94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FB8A143-5D93-46E0-B00B-FB9FF3536223}" type="slidenum">
              <a:rPr lang="uk-UA" smtClean="0">
                <a:solidFill>
                  <a:schemeClr val="bg1">
                    <a:lumMod val="65000"/>
                  </a:schemeClr>
                </a:solidFill>
              </a:rPr>
              <a:t>10</a:t>
            </a:fld>
            <a:endParaRPr lang="uk-UA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28041" y="3266810"/>
            <a:ext cx="5085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Як визначаються проекти</a:t>
            </a:r>
            <a:endParaRPr lang="uk-UA" sz="3200" dirty="0">
              <a:latin typeface="Myriad Pro" panose="020B0503030403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96" y="1470579"/>
            <a:ext cx="7137420" cy="518507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24656" y="1017205"/>
            <a:ext cx="9092342" cy="39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uk-UA" sz="20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Інструменти, необхідні для ефективного управління і координації реформ</a:t>
            </a:r>
            <a:endParaRPr lang="uk-UA" sz="2000" dirty="0">
              <a:solidFill>
                <a:srgbClr val="0086CF"/>
              </a:solidFill>
              <a:latin typeface="Myriad Pro" panose="020B0503030403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7512" y="530352"/>
            <a:ext cx="936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86CF"/>
                </a:solidFill>
                <a:latin typeface="Myriad Pro" panose="020B0503030403020204" pitchFamily="34" charset="0"/>
              </a:rPr>
              <a:t>Як визначаються проекти</a:t>
            </a:r>
            <a:endParaRPr lang="uk-UA" sz="3200" dirty="0">
              <a:latin typeface="Myriad Pro" panose="020B0503030403020204" pitchFamily="34" charset="0"/>
            </a:endParaRPr>
          </a:p>
        </p:txBody>
      </p:sp>
      <p:sp>
        <p:nvSpPr>
          <p:cNvPr id="27" name="Штриховая стрелка вправо 26"/>
          <p:cNvSpPr/>
          <p:nvPr/>
        </p:nvSpPr>
        <p:spPr>
          <a:xfrm rot="5400000">
            <a:off x="8958397" y="6331881"/>
            <a:ext cx="616301" cy="527901"/>
          </a:xfrm>
          <a:prstGeom prst="stripedRightArrow">
            <a:avLst/>
          </a:prstGeom>
          <a:solidFill>
            <a:srgbClr val="FFD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132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172280" y="6655324"/>
            <a:ext cx="94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FB8A143-5D93-46E0-B00B-FB9FF3536223}" type="slidenum">
              <a:rPr lang="uk-UA" smtClean="0">
                <a:solidFill>
                  <a:schemeClr val="bg1">
                    <a:lumMod val="65000"/>
                  </a:schemeClr>
                </a:solidFill>
              </a:rPr>
              <a:t>11</a:t>
            </a:fld>
            <a:endParaRPr lang="uk-UA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4863799" y="2563617"/>
            <a:ext cx="964215" cy="1141114"/>
          </a:xfrm>
          <a:prstGeom prst="downArrow">
            <a:avLst>
              <a:gd name="adj1" fmla="val 64616"/>
              <a:gd name="adj2" fmla="val 4666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TextBox 29"/>
          <p:cNvSpPr txBox="1"/>
          <p:nvPr/>
        </p:nvSpPr>
        <p:spPr>
          <a:xfrm>
            <a:off x="831375" y="1784049"/>
            <a:ext cx="9029062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uk-UA" sz="24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Потреби, пов'язані з розробкою, впровадженням та моніторингом реалізації реформ</a:t>
            </a:r>
            <a:endParaRPr lang="uk-UA" sz="2400" b="1" dirty="0">
              <a:solidFill>
                <a:srgbClr val="0086CF"/>
              </a:solidFill>
              <a:latin typeface="Myriad Pro" panose="020B0503030403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94602" y="3801655"/>
            <a:ext cx="8880994" cy="1647686"/>
            <a:chOff x="894602" y="4159877"/>
            <a:chExt cx="8880994" cy="1647686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1499924" y="4446599"/>
              <a:ext cx="0" cy="221311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Скругленный прямоугольник 33"/>
            <p:cNvSpPr/>
            <p:nvPr/>
          </p:nvSpPr>
          <p:spPr>
            <a:xfrm>
              <a:off x="894602" y="4669424"/>
              <a:ext cx="1231910" cy="1138139"/>
            </a:xfrm>
            <a:prstGeom prst="roundRect">
              <a:avLst>
                <a:gd name="adj" fmla="val 9193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2424419" y="4669424"/>
              <a:ext cx="1231910" cy="1138139"/>
            </a:xfrm>
            <a:prstGeom prst="roundRect">
              <a:avLst>
                <a:gd name="adj" fmla="val 9193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3954236" y="4669424"/>
              <a:ext cx="1231910" cy="1138139"/>
            </a:xfrm>
            <a:prstGeom prst="roundRect">
              <a:avLst>
                <a:gd name="adj" fmla="val 9193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5484053" y="4669424"/>
              <a:ext cx="1231910" cy="1138139"/>
            </a:xfrm>
            <a:prstGeom prst="roundRect">
              <a:avLst>
                <a:gd name="adj" fmla="val 9193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7013870" y="4669424"/>
              <a:ext cx="1231910" cy="1138139"/>
            </a:xfrm>
            <a:prstGeom prst="roundRect">
              <a:avLst>
                <a:gd name="adj" fmla="val 9193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8543686" y="4669424"/>
              <a:ext cx="1231910" cy="1138139"/>
            </a:xfrm>
            <a:prstGeom prst="roundRect">
              <a:avLst>
                <a:gd name="adj" fmla="val 9193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9160375" y="4446599"/>
              <a:ext cx="0" cy="221311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7629825" y="4446599"/>
              <a:ext cx="0" cy="221311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6085024" y="4446599"/>
              <a:ext cx="0" cy="221311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4565658" y="4446599"/>
              <a:ext cx="0" cy="221311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3063050" y="4446599"/>
              <a:ext cx="0" cy="221311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Прямоугольник 46"/>
            <p:cNvSpPr/>
            <p:nvPr/>
          </p:nvSpPr>
          <p:spPr>
            <a:xfrm>
              <a:off x="1489225" y="4180791"/>
              <a:ext cx="7692482" cy="2745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473767" y="4159877"/>
              <a:ext cx="7723396" cy="3027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uk-UA" sz="1200" b="1" dirty="0" smtClean="0">
                  <a:solidFill>
                    <a:schemeClr val="bg1"/>
                  </a:solidFill>
                  <a:latin typeface="Myriad Pro" panose="020B0503030403020204" pitchFamily="34" charset="0"/>
                </a:rPr>
                <a:t>ПРОЕКТИ ТА ІНІЦІАТИВИ ФОНДУ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67512" y="530352"/>
            <a:ext cx="936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86CF"/>
                </a:solidFill>
                <a:latin typeface="Myriad Pro" panose="020B0503030403020204" pitchFamily="34" charset="0"/>
              </a:rPr>
              <a:t>Як визначаються проекти</a:t>
            </a:r>
            <a:endParaRPr lang="uk-UA" sz="32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6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3235842"/>
            <a:ext cx="9363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Детальніше</a:t>
            </a:r>
            <a:r>
              <a:rPr lang="en-US" sz="32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/>
            </a:r>
            <a:br>
              <a:rPr lang="en-US" sz="32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</a:br>
            <a:r>
              <a:rPr lang="uk-UA" sz="36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про проекти</a:t>
            </a:r>
            <a:r>
              <a:rPr lang="en-US" sz="36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 </a:t>
            </a:r>
            <a:r>
              <a:rPr lang="uk-UA" sz="36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та </a:t>
            </a:r>
            <a:r>
              <a:rPr lang="uk-UA" sz="3600" b="1" dirty="0">
                <a:solidFill>
                  <a:srgbClr val="0086CF"/>
                </a:solidFill>
                <a:latin typeface="Myriad Pro" panose="020B0503030403020204" pitchFamily="34" charset="0"/>
              </a:rPr>
              <a:t>ініціативи </a:t>
            </a:r>
            <a:r>
              <a:rPr lang="uk-UA" sz="36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Фонду</a:t>
            </a:r>
            <a:endParaRPr lang="uk-UA" sz="3600" dirty="0">
              <a:solidFill>
                <a:srgbClr val="0086CF"/>
              </a:solidFill>
              <a:latin typeface="Myriad Pro" panose="020B0503030403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88" b="34906"/>
          <a:stretch/>
        </p:blipFill>
        <p:spPr>
          <a:xfrm>
            <a:off x="4506146" y="1790595"/>
            <a:ext cx="1703508" cy="13698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72280" y="6655324"/>
            <a:ext cx="94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587F37E-A30B-4F6F-84AA-BA0019FE4F0C}" type="slidenum">
              <a:rPr lang="uk-UA" smtClean="0">
                <a:solidFill>
                  <a:schemeClr val="bg1">
                    <a:lumMod val="65000"/>
                  </a:schemeClr>
                </a:solidFill>
              </a:rPr>
              <a:t>12</a:t>
            </a:fld>
            <a:endParaRPr lang="uk-UA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530352"/>
            <a:ext cx="936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86CF"/>
                </a:solidFill>
                <a:latin typeface="Myriad Pro" panose="020B0503030403020204" pitchFamily="34" charset="0"/>
              </a:rPr>
              <a:t>Проектний офіс </a:t>
            </a:r>
            <a:r>
              <a:rPr lang="uk-UA" sz="32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Національної </a:t>
            </a:r>
            <a:r>
              <a:rPr lang="uk-UA" sz="3200" b="1" dirty="0">
                <a:solidFill>
                  <a:srgbClr val="0086CF"/>
                </a:solidFill>
                <a:latin typeface="Myriad Pro" panose="020B0503030403020204" pitchFamily="34" charset="0"/>
              </a:rPr>
              <a:t>ради реформ</a:t>
            </a:r>
            <a:endParaRPr lang="uk-UA" sz="3200" dirty="0">
              <a:solidFill>
                <a:srgbClr val="0086CF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6198" y="1523121"/>
            <a:ext cx="6334812" cy="47089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uk-UA" dirty="0"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latin typeface="Myriad Pro" panose="020B0503030403020204" pitchFamily="34" charset="0"/>
              </a:rPr>
              <a:t>Професіонали</a:t>
            </a:r>
            <a:r>
              <a:rPr lang="uk-UA" dirty="0">
                <a:latin typeface="Myriad Pro" panose="020B0503030403020204" pitchFamily="34" charset="0"/>
              </a:rPr>
              <a:t> з сильними навичками у проектному менеджменті, аналітиці.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Myriad Pro" panose="020B0503030403020204" pitchFamily="34" charset="0"/>
              </a:rPr>
              <a:t>Проектний офіс </a:t>
            </a:r>
            <a:r>
              <a:rPr lang="uk-UA" b="1" dirty="0" smtClean="0">
                <a:latin typeface="Myriad Pro" panose="020B0503030403020204" pitchFamily="34" charset="0"/>
              </a:rPr>
              <a:t>виконує </a:t>
            </a:r>
            <a:r>
              <a:rPr lang="uk-UA" b="1" dirty="0">
                <a:latin typeface="Myriad Pro" panose="020B0503030403020204" pitchFamily="34" charset="0"/>
              </a:rPr>
              <a:t>дорадчі функції для забезпечення дотримання єдиних стандартів у процесі розробки та планування реформ</a:t>
            </a:r>
            <a:r>
              <a:rPr lang="uk-UA" dirty="0">
                <a:latin typeface="Myriad Pro" panose="020B0503030403020204" pitchFamily="34" charset="0"/>
              </a:rPr>
              <a:t> і звітування про хід процесу їх впровадження.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Myriad Pro" panose="020B0503030403020204" pitchFamily="34" charset="0"/>
              </a:rPr>
              <a:t>Проектний офіс </a:t>
            </a:r>
            <a:r>
              <a:rPr lang="uk-UA" b="1" dirty="0" smtClean="0">
                <a:latin typeface="Myriad Pro" panose="020B0503030403020204" pitchFamily="34" charset="0"/>
              </a:rPr>
              <a:t>займається </a:t>
            </a:r>
            <a:r>
              <a:rPr lang="uk-UA" b="1" dirty="0">
                <a:latin typeface="Myriad Pro" panose="020B0503030403020204" pitchFamily="34" charset="0"/>
              </a:rPr>
              <a:t>координацією процесів розробки та впровадження реформ, моніторингом їх виконання і забезпеченням комунікації </a:t>
            </a:r>
            <a:r>
              <a:rPr lang="uk-UA" dirty="0">
                <a:latin typeface="Myriad Pro" panose="020B0503030403020204" pitchFamily="34" charset="0"/>
              </a:rPr>
              <a:t>між міністерствами та Парламентом, а також між Урядом та громадським сектором.</a:t>
            </a:r>
            <a:endParaRPr lang="en-US" dirty="0"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latin typeface="Myriad Pro" panose="020B0503030403020204" pitchFamily="34" charset="0"/>
              </a:rPr>
              <a:t>Керується процедурами і стандартами ЄБРР</a:t>
            </a:r>
            <a:r>
              <a:rPr lang="uk-UA" dirty="0">
                <a:latin typeface="Myriad Pro" panose="020B0503030403020204" pitchFamily="34" charset="0"/>
              </a:rPr>
              <a:t>, які прописані угодою-меморандумом.</a:t>
            </a:r>
          </a:p>
        </p:txBody>
      </p:sp>
      <p:pic>
        <p:nvPicPr>
          <p:cNvPr id="9" name="Picture 2" descr="http://reforms.in.ua/sites/all/themes/divilon_reforms/img/logo_u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84" y="1723068"/>
            <a:ext cx="1872208" cy="202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72280" y="6655324"/>
            <a:ext cx="94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94DEB7-2861-4E98-B34E-65344862C84B}" type="slidenum">
              <a:rPr lang="uk-UA" smtClean="0">
                <a:solidFill>
                  <a:schemeClr val="bg1">
                    <a:lumMod val="65000"/>
                  </a:schemeClr>
                </a:solidFill>
              </a:rPr>
              <a:t>13</a:t>
            </a:fld>
            <a:endParaRPr lang="uk-UA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2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530352"/>
            <a:ext cx="936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Комунікація </a:t>
            </a:r>
            <a:r>
              <a:rPr lang="uk-UA" sz="3200" b="1" dirty="0">
                <a:solidFill>
                  <a:srgbClr val="0086CF"/>
                </a:solidFill>
                <a:latin typeface="Myriad Pro" panose="020B0503030403020204" pitchFamily="34" charset="0"/>
              </a:rPr>
              <a:t>реформ</a:t>
            </a:r>
            <a:endParaRPr lang="uk-UA" sz="3200" dirty="0">
              <a:solidFill>
                <a:srgbClr val="0086CF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512" y="1193604"/>
            <a:ext cx="9183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Мета ініціативи</a:t>
            </a:r>
            <a:r>
              <a:rPr lang="uk-UA" sz="1600" dirty="0">
                <a:solidFill>
                  <a:srgbClr val="0086CF"/>
                </a:solidFill>
                <a:latin typeface="Myriad Pro" panose="020B0503030403020204" pitchFamily="34" charset="0"/>
              </a:rPr>
              <a:t> </a:t>
            </a:r>
            <a:r>
              <a:rPr lang="uk-UA" sz="1600" dirty="0" smtClean="0">
                <a:latin typeface="Myriad Pro" panose="020B0503030403020204" pitchFamily="34" charset="0"/>
              </a:rPr>
              <a:t>– забезпечити інформаційний супровід, висвітлення процесу реформування в Україні, організувати постійно діючу комунікацію з питань впровадження ключових реформ в Україні.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970662" y="3719667"/>
            <a:ext cx="3204303" cy="2399166"/>
            <a:chOff x="3851920" y="548680"/>
            <a:chExt cx="5040560" cy="377403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0431" y="548680"/>
              <a:ext cx="2972049" cy="37740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1611381"/>
              <a:ext cx="3106833" cy="20242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pic>
        <p:nvPicPr>
          <p:cNvPr id="13" name="Picture 2" descr="https://scontent-waw1-1.xx.fbcdn.net/hphotos-xat1/v/t1.0-9/12239726_1075313289179821_7146716791199459948_n.jpg?oh=87b85130b008843d4be611c65d0256df&amp;oe=56F7A70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11" y="3685453"/>
            <a:ext cx="3838083" cy="24006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16864" t="6497" r="17481" b="29752"/>
          <a:stretch/>
        </p:blipFill>
        <p:spPr>
          <a:xfrm>
            <a:off x="1193918" y="1712529"/>
            <a:ext cx="3751070" cy="19729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19653" t="5912" r="37383" b="54526"/>
          <a:stretch/>
        </p:blipFill>
        <p:spPr>
          <a:xfrm>
            <a:off x="5537509" y="1703102"/>
            <a:ext cx="3999906" cy="1995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1616169" y="3558503"/>
            <a:ext cx="2906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>
                <a:solidFill>
                  <a:srgbClr val="0086CF"/>
                </a:solidFill>
                <a:latin typeface="Myriad Pro" panose="020B0503030403020204" pitchFamily="34" charset="0"/>
              </a:rPr>
              <a:t>Сайт Національної ради реформ</a:t>
            </a:r>
            <a:endParaRPr lang="uk-UA" sz="1400" dirty="0">
              <a:latin typeface="Myriad Pro" panose="020B0503030403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19242" y="3558503"/>
            <a:ext cx="1507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Соціальні медіа</a:t>
            </a:r>
            <a:endParaRPr lang="uk-UA" sz="1400" dirty="0">
              <a:latin typeface="Myriad Pro" panose="020B0503030403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02304" y="5964944"/>
            <a:ext cx="21838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>
                <a:solidFill>
                  <a:srgbClr val="0086CF"/>
                </a:solidFill>
                <a:latin typeface="Myriad Pro" panose="020B0503030403020204" pitchFamily="34" charset="0"/>
              </a:rPr>
              <a:t>Прес-клуби </a:t>
            </a:r>
            <a:r>
              <a:rPr lang="en-US" sz="14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Off the Record</a:t>
            </a:r>
            <a:endParaRPr lang="en-US" sz="1400" dirty="0">
              <a:latin typeface="Myriad Pro" panose="020B0503030403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70163" y="5964943"/>
            <a:ext cx="1805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>
                <a:solidFill>
                  <a:srgbClr val="0086CF"/>
                </a:solidFill>
                <a:latin typeface="Myriad Pro" panose="020B0503030403020204" pitchFamily="34" charset="0"/>
              </a:rPr>
              <a:t>Звіти та Дайджести</a:t>
            </a:r>
            <a:endParaRPr lang="uk-UA" sz="1400" dirty="0">
              <a:latin typeface="Myriad Pro" panose="020B05030304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72280" y="6655324"/>
            <a:ext cx="94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38D9BD9-F7DA-4188-B235-58F88D949916}" type="slidenum">
              <a:rPr lang="uk-UA" smtClean="0">
                <a:solidFill>
                  <a:schemeClr val="bg1">
                    <a:lumMod val="65000"/>
                  </a:schemeClr>
                </a:solidFill>
              </a:rPr>
              <a:t>14</a:t>
            </a:fld>
            <a:endParaRPr lang="uk-UA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530352"/>
            <a:ext cx="936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DIGITAL UKRAINE</a:t>
            </a:r>
            <a:endParaRPr lang="uk-UA" sz="3200" dirty="0">
              <a:latin typeface="Myriad Pro" panose="020B0503030403020204" pitchFamily="34" charset="0"/>
            </a:endParaRPr>
          </a:p>
        </p:txBody>
      </p:sp>
      <p:pic>
        <p:nvPicPr>
          <p:cNvPr id="2050" name="Picture 2" descr="http://ukrnews.today/wp-content/plugins/wp-o-matic/cache/dd4ad352bb_1442598162-56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496" y="676275"/>
            <a:ext cx="5680471" cy="38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50496" y="4784795"/>
            <a:ext cx="5500514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600" b="1" dirty="0">
                <a:solidFill>
                  <a:srgbClr val="0086CF"/>
                </a:solidFill>
                <a:latin typeface="Myriad Pro" panose="020B0503030403020204" pitchFamily="34" charset="0"/>
              </a:rPr>
              <a:t>Цифрова Україна – </a:t>
            </a:r>
            <a:r>
              <a:rPr lang="en-US" sz="16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Digital Ukraine</a:t>
            </a:r>
            <a:r>
              <a:rPr lang="uk-UA" sz="16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: </a:t>
            </a:r>
            <a:r>
              <a:rPr lang="uk-UA" sz="1600" b="1" dirty="0">
                <a:solidFill>
                  <a:srgbClr val="0086CF"/>
                </a:solidFill>
                <a:latin typeface="Myriad Pro" panose="020B0503030403020204" pitchFamily="34" charset="0"/>
              </a:rPr>
              <a:t>як фундамент для розбудови електронного урядування</a:t>
            </a:r>
          </a:p>
          <a:p>
            <a:endParaRPr lang="uk-UA" sz="1600" b="1" dirty="0">
              <a:latin typeface="Myriad Pro" panose="020B0503030403020204" pitchFamily="34" charset="0"/>
            </a:endParaRPr>
          </a:p>
          <a:p>
            <a:r>
              <a:rPr lang="uk-UA" sz="1600" b="1" dirty="0">
                <a:solidFill>
                  <a:srgbClr val="0086CF"/>
                </a:solidFill>
                <a:latin typeface="Myriad Pro" panose="020B0503030403020204" pitchFamily="34" charset="0"/>
              </a:rPr>
              <a:t>Мета ініціативи</a:t>
            </a:r>
            <a:r>
              <a:rPr lang="uk-UA" sz="1600" dirty="0">
                <a:solidFill>
                  <a:srgbClr val="0086CF"/>
                </a:solidFill>
                <a:latin typeface="Myriad Pro" panose="020B0503030403020204" pitchFamily="34" charset="0"/>
              </a:rPr>
              <a:t> </a:t>
            </a:r>
            <a:r>
              <a:rPr lang="uk-UA" sz="1600" dirty="0">
                <a:latin typeface="Myriad Pro" panose="020B0503030403020204" pitchFamily="34" charset="0"/>
              </a:rPr>
              <a:t>– створення юридичного фундаменту для впровадження сучасних інформаційних технологій в державному секторі та надання цифрових сервісів громадянам і бізнесу.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33" y="1204535"/>
            <a:ext cx="3668000" cy="23305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72280" y="6655324"/>
            <a:ext cx="94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680AE30-ECAE-4D8E-9981-E8FA90BB7C4E}" type="slidenum">
              <a:rPr lang="uk-UA" smtClean="0">
                <a:solidFill>
                  <a:schemeClr val="bg1">
                    <a:lumMod val="65000"/>
                  </a:schemeClr>
                </a:solidFill>
              </a:rPr>
              <a:t>15</a:t>
            </a:fld>
            <a:endParaRPr lang="uk-UA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80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72280" y="6655324"/>
            <a:ext cx="94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680AE30-ECAE-4D8E-9981-E8FA90BB7C4E}" type="slidenum">
              <a:rPr lang="uk-UA" smtClean="0">
                <a:solidFill>
                  <a:schemeClr val="bg1">
                    <a:lumMod val="65000"/>
                  </a:schemeClr>
                </a:solidFill>
              </a:rPr>
              <a:t>16</a:t>
            </a:fld>
            <a:endParaRPr lang="uk-UA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0495" y="1946233"/>
            <a:ext cx="5227138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86CF"/>
                </a:solidFill>
                <a:latin typeface="Myriad Pro" panose="020B0503030403020204" pitchFamily="34" charset="0"/>
              </a:rPr>
              <a:t>Professionals for Reform Support </a:t>
            </a:r>
            <a:r>
              <a:rPr lang="en-US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Mechanism</a:t>
            </a:r>
            <a:r>
              <a:rPr lang="uk-UA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 (</a:t>
            </a:r>
            <a:r>
              <a:rPr lang="en-US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PRSM</a:t>
            </a:r>
            <a:r>
              <a:rPr lang="uk-UA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)</a:t>
            </a:r>
            <a:endParaRPr lang="en-US" b="1" dirty="0">
              <a:solidFill>
                <a:srgbClr val="0086CF"/>
              </a:solidFill>
              <a:latin typeface="Myriad Pro" panose="020B0503030403020204" pitchFamily="34" charset="0"/>
            </a:endParaRPr>
          </a:p>
          <a:p>
            <a:endParaRPr lang="uk-UA" b="1" dirty="0">
              <a:latin typeface="Myriad Pro" panose="020B0503030403020204" pitchFamily="34" charset="0"/>
            </a:endParaRPr>
          </a:p>
          <a:p>
            <a:r>
              <a:rPr lang="uk-UA" b="1" dirty="0">
                <a:solidFill>
                  <a:srgbClr val="0086CF"/>
                </a:solidFill>
                <a:latin typeface="Myriad Pro" panose="020B0503030403020204" pitchFamily="34" charset="0"/>
              </a:rPr>
              <a:t>Механізм підтримки фахівців для реформ</a:t>
            </a:r>
            <a:r>
              <a:rPr lang="uk-UA" b="1" dirty="0" smtClean="0"/>
              <a:t> </a:t>
            </a:r>
            <a:r>
              <a:rPr lang="uk-UA" sz="1600" dirty="0">
                <a:latin typeface="Myriad Pro" panose="020B0503030403020204" pitchFamily="34" charset="0"/>
              </a:rPr>
              <a:t>надає кадрову підтримку національним урядовим організаціям, які впроваджують ключові реформи в Україні</a:t>
            </a:r>
            <a:r>
              <a:rPr lang="en-US" sz="1600" dirty="0" smtClean="0">
                <a:latin typeface="Myriad Pro" panose="020B0503030403020204" pitchFamily="34" charset="0"/>
              </a:rPr>
              <a:t>.</a:t>
            </a:r>
            <a:endParaRPr lang="uk-UA" sz="1600" dirty="0" smtClean="0">
              <a:latin typeface="Myriad Pro" panose="020B0503030403020204" pitchFamily="34" charset="0"/>
            </a:endParaRPr>
          </a:p>
          <a:p>
            <a:endParaRPr lang="uk-UA" sz="1600" dirty="0">
              <a:latin typeface="Myriad Pro" panose="020B0503030403020204" pitchFamily="34" charset="0"/>
            </a:endParaRPr>
          </a:p>
          <a:p>
            <a:r>
              <a:rPr lang="uk-UA" sz="1600" b="1" dirty="0" smtClean="0">
                <a:latin typeface="Myriad Pro" panose="020B0503030403020204" pitchFamily="34" charset="0"/>
              </a:rPr>
              <a:t>Це платформа для узгодженої дії</a:t>
            </a:r>
            <a:r>
              <a:rPr lang="uk-UA" sz="1600" dirty="0" smtClean="0">
                <a:latin typeface="Myriad Pro" panose="020B0503030403020204" pitchFamily="34" charset="0"/>
              </a:rPr>
              <a:t>, яка забезпечує: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b="1" dirty="0" smtClean="0">
                <a:latin typeface="Myriad Pro" panose="020B0503030403020204" pitchFamily="34" charset="0"/>
              </a:rPr>
              <a:t>Зв’язок з пріоритетними реформами та контроль за їх виконанням</a:t>
            </a:r>
            <a:r>
              <a:rPr lang="uk-UA" sz="1600" dirty="0" smtClean="0">
                <a:latin typeface="Myriad Pro" panose="020B0503030403020204" pitchFamily="34" charset="0"/>
              </a:rPr>
              <a:t>: механізм працює під егідою Національної Ради Реформ та задовольняє ключові кадрові потреби, пов’язані з реформами.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b="1" dirty="0" smtClean="0">
                <a:latin typeface="Myriad Pro" panose="020B0503030403020204" pitchFamily="34" charset="0"/>
              </a:rPr>
              <a:t>Прозорість</a:t>
            </a:r>
            <a:r>
              <a:rPr lang="uk-UA" sz="1600" dirty="0" smtClean="0">
                <a:latin typeface="Myriad Pro" panose="020B0503030403020204" pitchFamily="34" charset="0"/>
              </a:rPr>
              <a:t>: робота за принципом «єдиного вікна» для реагування на запити міністерств покращує координацію дій донорів та запобігає дублюванню донорського фінансування.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b="1" dirty="0" smtClean="0">
                <a:latin typeface="Myriad Pro" panose="020B0503030403020204" pitchFamily="34" charset="0"/>
              </a:rPr>
              <a:t>Послідовність</a:t>
            </a:r>
            <a:r>
              <a:rPr lang="uk-UA" sz="1600" dirty="0" smtClean="0">
                <a:latin typeface="Myriad Pro" panose="020B0503030403020204" pitchFamily="34" charset="0"/>
              </a:rPr>
              <a:t>: запити, щодо підтримки реформ, обробляються відповідно до єдиного зразка процедур.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b="1" dirty="0" smtClean="0">
                <a:latin typeface="Myriad Pro" panose="020B0503030403020204" pitchFamily="34" charset="0"/>
              </a:rPr>
              <a:t>Законність</a:t>
            </a:r>
            <a:r>
              <a:rPr lang="uk-UA" sz="1600" dirty="0" smtClean="0">
                <a:latin typeface="Myriad Pro" panose="020B0503030403020204" pitchFamily="34" charset="0"/>
              </a:rPr>
              <a:t>: усі фахівці наймаються згідно з чинним законодавством; оплата наданих послуг здійснюється шляхом банківського переказу.</a:t>
            </a:r>
          </a:p>
          <a:p>
            <a:endParaRPr lang="uk-UA" sz="1600" dirty="0" smtClean="0">
              <a:latin typeface="Myriad Pro" panose="020B0503030403020204" pitchFamily="34" charset="0"/>
            </a:endParaRPr>
          </a:p>
          <a:p>
            <a:endParaRPr lang="uk-UA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67512" y="530352"/>
            <a:ext cx="936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Professionals </a:t>
            </a:r>
            <a:r>
              <a:rPr lang="en-US" sz="3200" b="1" dirty="0">
                <a:solidFill>
                  <a:srgbClr val="0086CF"/>
                </a:solidFill>
                <a:latin typeface="Myriad Pro" panose="020B0503030403020204" pitchFamily="34" charset="0"/>
              </a:rPr>
              <a:t>for Reform Support Mechanism</a:t>
            </a:r>
            <a:endParaRPr lang="uk-UA" sz="3200" dirty="0">
              <a:latin typeface="Myriad Pro" panose="020B05030304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48" y="2047014"/>
            <a:ext cx="3666840" cy="26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72280" y="6655324"/>
            <a:ext cx="94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680AE30-ECAE-4D8E-9981-E8FA90BB7C4E}" type="slidenum">
              <a:rPr lang="uk-UA" smtClean="0">
                <a:solidFill>
                  <a:schemeClr val="bg1">
                    <a:lumMod val="65000"/>
                  </a:schemeClr>
                </a:solidFill>
              </a:rPr>
              <a:t>17</a:t>
            </a:fld>
            <a:endParaRPr lang="uk-UA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0495" y="1946233"/>
            <a:ext cx="5055655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BRDO</a:t>
            </a:r>
            <a:r>
              <a:rPr lang="en-US" b="1" dirty="0">
                <a:solidFill>
                  <a:srgbClr val="0086CF"/>
                </a:solidFill>
                <a:latin typeface="Myriad Pro" panose="020B0503030403020204" pitchFamily="34" charset="0"/>
              </a:rPr>
              <a:t> </a:t>
            </a:r>
            <a:r>
              <a:rPr lang="en-US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– </a:t>
            </a:r>
            <a:r>
              <a:rPr lang="uk-UA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Офіс з питань створення системи якісних регулювань</a:t>
            </a:r>
          </a:p>
          <a:p>
            <a:endParaRPr lang="uk-UA" dirty="0">
              <a:solidFill>
                <a:srgbClr val="0086CF"/>
              </a:solidFill>
              <a:latin typeface="Myriad Pro" panose="020B0503030403020204" pitchFamily="34" charset="0"/>
            </a:endParaRPr>
          </a:p>
          <a:p>
            <a:r>
              <a:rPr lang="uk-UA" sz="1600" dirty="0">
                <a:latin typeface="Myriad Pro" panose="020B0503030403020204" pitchFamily="34" charset="0"/>
              </a:rPr>
              <a:t>Неурядова незалежна інституція, яка працює у співпраці з представниками бізнесу, різних агенцій та міністерств для вирішення регуляторних проблем з метою зменшення бар’єрів для ведення бізнесу та активізації економічного зростання України.</a:t>
            </a:r>
          </a:p>
          <a:p>
            <a:endParaRPr lang="uk-UA" dirty="0" smtClean="0"/>
          </a:p>
          <a:p>
            <a:r>
              <a:rPr lang="uk-UA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Головна ціль створення та функціонування</a:t>
            </a:r>
            <a:r>
              <a:rPr lang="uk-UA" b="1" dirty="0" smtClean="0"/>
              <a:t>  </a:t>
            </a:r>
            <a:r>
              <a:rPr lang="uk-UA" sz="1600" dirty="0">
                <a:latin typeface="Myriad Pro" panose="020B0503030403020204" pitchFamily="34" charset="0"/>
              </a:rPr>
              <a:t>– зниження вартості та полегшення ведення бізнесу, зменшення корупційних ризиків та розбудова потенціалу для системи кращих регулювань.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512" y="530352"/>
            <a:ext cx="936345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1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Офіс </a:t>
            </a:r>
            <a:r>
              <a:rPr lang="uk-UA" sz="3100" b="1" dirty="0">
                <a:solidFill>
                  <a:srgbClr val="0086CF"/>
                </a:solidFill>
                <a:latin typeface="Myriad Pro" panose="020B0503030403020204" pitchFamily="34" charset="0"/>
              </a:rPr>
              <a:t>з питань створення системи якісних </a:t>
            </a:r>
            <a:r>
              <a:rPr lang="uk-UA" sz="31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регулювань</a:t>
            </a:r>
            <a:endParaRPr lang="uk-UA" sz="3100" b="1" dirty="0">
              <a:solidFill>
                <a:srgbClr val="0086CF"/>
              </a:solidFill>
              <a:latin typeface="Myriad Pro" panose="020B0503030403020204" pitchFamily="34" charset="0"/>
            </a:endParaRPr>
          </a:p>
          <a:p>
            <a:endParaRPr lang="uk-UA" sz="3200" dirty="0">
              <a:latin typeface="Myriad Pro" panose="020B0503030403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1" y="1413080"/>
            <a:ext cx="3292487" cy="32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72280" y="6655324"/>
            <a:ext cx="94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680AE30-ECAE-4D8E-9981-E8FA90BB7C4E}" type="slidenum">
              <a:rPr lang="uk-UA" smtClean="0">
                <a:solidFill>
                  <a:schemeClr val="bg1">
                    <a:lumMod val="65000"/>
                  </a:schemeClr>
                </a:solidFill>
              </a:rPr>
              <a:t>18</a:t>
            </a:fld>
            <a:endParaRPr lang="uk-UA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0495" y="1946233"/>
            <a:ext cx="5038602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EPO</a:t>
            </a:r>
            <a:r>
              <a:rPr lang="uk-UA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 </a:t>
            </a:r>
            <a:r>
              <a:rPr lang="uk-UA" b="1" dirty="0">
                <a:solidFill>
                  <a:srgbClr val="0086CF"/>
                </a:solidFill>
                <a:latin typeface="Myriad Pro" panose="020B0503030403020204" pitchFamily="34" charset="0"/>
              </a:rPr>
              <a:t>– </a:t>
            </a:r>
            <a:r>
              <a:rPr lang="uk-UA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Офіс з сприяння експорту</a:t>
            </a:r>
            <a:endParaRPr lang="en-US" dirty="0" smtClean="0">
              <a:solidFill>
                <a:srgbClr val="0086CF"/>
              </a:solidFill>
              <a:latin typeface="Myriad Pro" panose="020B0503030403020204" pitchFamily="34" charset="0"/>
            </a:endParaRPr>
          </a:p>
          <a:p>
            <a:endParaRPr lang="uk-UA" dirty="0" smtClean="0">
              <a:solidFill>
                <a:srgbClr val="0086CF"/>
              </a:solidFill>
              <a:latin typeface="Myriad Pro" panose="020B0503030403020204" pitchFamily="34" charset="0"/>
            </a:endParaRPr>
          </a:p>
          <a:p>
            <a:r>
              <a:rPr lang="uk-UA" sz="1600" dirty="0">
                <a:latin typeface="Myriad Pro" panose="020B0503030403020204" pitchFamily="34" charset="0"/>
              </a:rPr>
              <a:t>Надає допомогу Міністерству економічного розвитку і торгівлі України та Заступнику міністра/Торговому представнику та надає послуги українським компаніям, як існуючим, так і потенційним експортерам, у забезпеченні ефективної комунікації між урядом і бізнесом</a:t>
            </a:r>
            <a:r>
              <a:rPr lang="uk-UA" sz="1600" dirty="0" smtClean="0">
                <a:latin typeface="Myriad Pro" panose="020B0503030403020204" pitchFamily="34" charset="0"/>
              </a:rPr>
              <a:t>.</a:t>
            </a:r>
            <a:endParaRPr lang="uk-UA" sz="1600" dirty="0">
              <a:latin typeface="Myriad Pro" panose="020B0503030403020204" pitchFamily="34" charset="0"/>
            </a:endParaRPr>
          </a:p>
          <a:p>
            <a:endParaRPr lang="uk-UA" b="1" dirty="0">
              <a:latin typeface="Myriad Pro" panose="020B0503030403020204" pitchFamily="34" charset="0"/>
            </a:endParaRPr>
          </a:p>
          <a:p>
            <a:r>
              <a:rPr lang="uk-UA" b="1" dirty="0">
                <a:solidFill>
                  <a:srgbClr val="0086CF"/>
                </a:solidFill>
                <a:latin typeface="Myriad Pro" panose="020B0503030403020204" pitchFamily="34" charset="0"/>
              </a:rPr>
              <a:t>Мета </a:t>
            </a:r>
            <a:r>
              <a:rPr lang="uk-UA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проекту</a:t>
            </a:r>
            <a:r>
              <a:rPr lang="uk-UA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 </a:t>
            </a:r>
            <a:r>
              <a:rPr lang="uk-UA" sz="1600" dirty="0">
                <a:latin typeface="Myriad Pro" panose="020B0503030403020204" pitchFamily="34" charset="0"/>
              </a:rPr>
              <a:t>– збільшення експорту, сприяння українським компаніям у виході на нові ринки, розширення присутності на існуючих ринках, а також просування українських продукції та брендів.</a:t>
            </a:r>
            <a:endParaRPr lang="ru-RU" sz="1600" dirty="0">
              <a:latin typeface="Myriad Pro" panose="020B05030304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512" y="530352"/>
            <a:ext cx="936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Офіс </a:t>
            </a:r>
            <a:r>
              <a:rPr lang="uk-UA" sz="3200" b="1" dirty="0">
                <a:solidFill>
                  <a:srgbClr val="0086CF"/>
                </a:solidFill>
                <a:latin typeface="Myriad Pro" panose="020B0503030403020204" pitchFamily="34" charset="0"/>
              </a:rPr>
              <a:t>з сприяння експорту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66" y="1921268"/>
            <a:ext cx="3163417" cy="285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530352"/>
            <a:ext cx="936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GO</a:t>
            </a:r>
            <a:r>
              <a:rPr lang="uk-UA" sz="32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 </a:t>
            </a:r>
            <a:r>
              <a:rPr lang="en-US" sz="32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GLOBAL</a:t>
            </a:r>
            <a:endParaRPr lang="uk-UA" sz="3200" dirty="0">
              <a:latin typeface="Myriad Pro" panose="020B05030304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717" t="5688" r="17414" b="15502"/>
          <a:stretch/>
        </p:blipFill>
        <p:spPr>
          <a:xfrm>
            <a:off x="4350496" y="683060"/>
            <a:ext cx="5680471" cy="3822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81" y="1704913"/>
            <a:ext cx="3013512" cy="10005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0496" y="4784795"/>
            <a:ext cx="5500514" cy="1733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uk-UA" sz="1600" b="1" dirty="0">
                <a:solidFill>
                  <a:srgbClr val="0086CF"/>
                </a:solidFill>
                <a:latin typeface="Myriad Pro" panose="020B0503030403020204" pitchFamily="34" charset="0"/>
              </a:rPr>
              <a:t>Go </a:t>
            </a:r>
            <a:r>
              <a:rPr lang="uk-UA" sz="1600" b="1" dirty="0" err="1">
                <a:solidFill>
                  <a:srgbClr val="0086CF"/>
                </a:solidFill>
                <a:latin typeface="Myriad Pro" panose="020B0503030403020204" pitchFamily="34" charset="0"/>
              </a:rPr>
              <a:t>Global</a:t>
            </a:r>
            <a:r>
              <a:rPr lang="uk-UA" sz="1600" b="1" dirty="0">
                <a:solidFill>
                  <a:srgbClr val="0086CF"/>
                </a:solidFill>
                <a:latin typeface="Myriad Pro" panose="020B0503030403020204" pitchFamily="34" charset="0"/>
              </a:rPr>
              <a:t>: Національна програма вивчення та популяризації іноземних </a:t>
            </a:r>
            <a:r>
              <a:rPr lang="uk-UA" sz="16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мов</a:t>
            </a:r>
            <a:endParaRPr lang="uk-UA" sz="1600" dirty="0">
              <a:solidFill>
                <a:srgbClr val="0086CF"/>
              </a:solidFill>
              <a:latin typeface="Myriad Pro" panose="020B0503030403020204" pitchFamily="34" charset="0"/>
            </a:endParaRPr>
          </a:p>
          <a:p>
            <a:pPr>
              <a:spcAft>
                <a:spcPts val="1000"/>
              </a:spcAft>
            </a:pPr>
            <a:r>
              <a:rPr lang="uk-UA" sz="1600" dirty="0">
                <a:latin typeface="Myriad Pro" panose="020B0503030403020204" pitchFamily="34" charset="0"/>
              </a:rPr>
              <a:t>Вивчення іноземних мов визначено пріоритетом внутрішньої політики в стратегічних документах ЄС і України</a:t>
            </a:r>
            <a:r>
              <a:rPr lang="uk-UA" sz="1600" dirty="0" smtClean="0">
                <a:latin typeface="Myriad Pro" panose="020B0503030403020204" pitchFamily="34" charset="0"/>
              </a:rPr>
              <a:t>.</a:t>
            </a:r>
            <a:endParaRPr lang="uk-UA" sz="1600" dirty="0">
              <a:latin typeface="Myriad Pro" panose="020B0503030403020204" pitchFamily="34" charset="0"/>
            </a:endParaRPr>
          </a:p>
          <a:p>
            <a:pPr>
              <a:spcAft>
                <a:spcPts val="1000"/>
              </a:spcAft>
            </a:pPr>
            <a:r>
              <a:rPr lang="uk-UA" sz="1600" dirty="0">
                <a:latin typeface="Myriad Pro" panose="020B0503030403020204" pitchFamily="34" charset="0"/>
              </a:rPr>
              <a:t>Спільна ініціатива громадських активістів, уряду, міжнародних та національних партнерів.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72280" y="6655324"/>
            <a:ext cx="94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3C0BBB-CBAD-4E41-B0B6-9A2DB639A792}" type="slidenum">
              <a:rPr lang="uk-UA" smtClean="0">
                <a:solidFill>
                  <a:schemeClr val="bg1">
                    <a:lumMod val="65000"/>
                  </a:schemeClr>
                </a:solidFill>
              </a:rPr>
              <a:t>19</a:t>
            </a:fld>
            <a:endParaRPr lang="uk-UA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7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530352"/>
            <a:ext cx="936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86CF"/>
                </a:solidFill>
                <a:latin typeface="Myriad Pro" panose="020B0503030403020204" pitchFamily="34" charset="0"/>
              </a:rPr>
              <a:t>Зміст</a:t>
            </a:r>
            <a:endParaRPr lang="uk-UA" sz="3200" dirty="0">
              <a:latin typeface="Myriad Pro" panose="020B05030304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7512" y="2201724"/>
            <a:ext cx="936345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5613">
              <a:spcBef>
                <a:spcPts val="600"/>
              </a:spcBef>
              <a:tabLst>
                <a:tab pos="9153525" algn="r"/>
              </a:tabLst>
            </a:pPr>
            <a:r>
              <a:rPr lang="uk-UA" sz="2400" dirty="0" smtClean="0">
                <a:latin typeface="Myriad Pro" panose="020B0503030403020204" pitchFamily="34" charset="0"/>
              </a:rPr>
              <a:t>Фонд </a:t>
            </a:r>
            <a:r>
              <a:rPr lang="uk-UA" sz="2400" dirty="0">
                <a:latin typeface="Myriad Pro" panose="020B0503030403020204" pitchFamily="34" charset="0"/>
              </a:rPr>
              <a:t>підтримки реформ в </a:t>
            </a:r>
            <a:r>
              <a:rPr lang="uk-UA" sz="2400" dirty="0" smtClean="0">
                <a:latin typeface="Myriad Pro" panose="020B0503030403020204" pitchFamily="34" charset="0"/>
              </a:rPr>
              <a:t>Україні. Заснування	………………………</a:t>
            </a:r>
            <a:r>
              <a:rPr lang="en-US" sz="2400" dirty="0">
                <a:latin typeface="Myriad Pro" panose="020B0503030403020204" pitchFamily="34" charset="0"/>
              </a:rPr>
              <a:t>3</a:t>
            </a:r>
            <a:endParaRPr lang="uk-UA" sz="2400" dirty="0">
              <a:latin typeface="Myriad Pro" panose="020B0503030403020204" pitchFamily="34" charset="0"/>
            </a:endParaRPr>
          </a:p>
          <a:p>
            <a:pPr>
              <a:spcBef>
                <a:spcPts val="600"/>
              </a:spcBef>
              <a:tabLst>
                <a:tab pos="9153525" algn="r"/>
              </a:tabLst>
            </a:pPr>
            <a:r>
              <a:rPr lang="uk-UA" sz="2400" spc="-20" dirty="0" smtClean="0">
                <a:latin typeface="Myriad Pro" panose="020B0503030403020204" pitchFamily="34" charset="0"/>
              </a:rPr>
              <a:t>Структура Фонду</a:t>
            </a:r>
            <a:r>
              <a:rPr lang="uk-UA" sz="2400" dirty="0" smtClean="0">
                <a:latin typeface="Myriad Pro" panose="020B0503030403020204" pitchFamily="34" charset="0"/>
              </a:rPr>
              <a:t>	 ………………………………………………………</a:t>
            </a:r>
            <a:r>
              <a:rPr lang="en-US" sz="2400" dirty="0" smtClean="0">
                <a:latin typeface="Myriad Pro" panose="020B0503030403020204" pitchFamily="34" charset="0"/>
              </a:rPr>
              <a:t>…4</a:t>
            </a:r>
            <a:endParaRPr lang="uk-UA" sz="2400" dirty="0">
              <a:latin typeface="Myriad Pro" panose="020B0503030403020204" pitchFamily="34" charset="0"/>
            </a:endParaRPr>
          </a:p>
          <a:p>
            <a:pPr>
              <a:spcBef>
                <a:spcPts val="600"/>
              </a:spcBef>
              <a:tabLst>
                <a:tab pos="9153525" algn="r"/>
              </a:tabLst>
            </a:pPr>
            <a:r>
              <a:rPr lang="uk-UA" sz="2400" dirty="0">
                <a:latin typeface="Myriad Pro" panose="020B0503030403020204" pitchFamily="34" charset="0"/>
              </a:rPr>
              <a:t>Напрямки </a:t>
            </a:r>
            <a:r>
              <a:rPr lang="uk-UA" sz="2400" dirty="0" smtClean="0">
                <a:latin typeface="Myriad Pro" panose="020B0503030403020204" pitchFamily="34" charset="0"/>
              </a:rPr>
              <a:t>діяльності	…………………………………………………….</a:t>
            </a:r>
            <a:r>
              <a:rPr lang="en-US" sz="2400" dirty="0">
                <a:latin typeface="Myriad Pro" panose="020B0503030403020204" pitchFamily="34" charset="0"/>
              </a:rPr>
              <a:t>5</a:t>
            </a:r>
            <a:endParaRPr lang="uk-UA" sz="2400" dirty="0">
              <a:latin typeface="Myriad Pro" panose="020B0503030403020204" pitchFamily="34" charset="0"/>
            </a:endParaRPr>
          </a:p>
          <a:p>
            <a:pPr>
              <a:spcBef>
                <a:spcPts val="600"/>
              </a:spcBef>
              <a:tabLst>
                <a:tab pos="9153525" algn="r"/>
              </a:tabLst>
            </a:pPr>
            <a:r>
              <a:rPr lang="uk-UA" sz="2400" dirty="0">
                <a:latin typeface="Myriad Pro" panose="020B0503030403020204" pitchFamily="34" charset="0"/>
              </a:rPr>
              <a:t>Партнери </a:t>
            </a:r>
            <a:r>
              <a:rPr lang="uk-UA" sz="2400" dirty="0" smtClean="0">
                <a:latin typeface="Myriad Pro" panose="020B0503030403020204" pitchFamily="34" charset="0"/>
              </a:rPr>
              <a:t>Фонду	…………………………………………………………</a:t>
            </a:r>
            <a:r>
              <a:rPr lang="en-US" sz="2400" dirty="0">
                <a:latin typeface="Myriad Pro" panose="020B0503030403020204" pitchFamily="34" charset="0"/>
              </a:rPr>
              <a:t>6</a:t>
            </a:r>
            <a:endParaRPr lang="uk-UA" sz="2400" dirty="0">
              <a:latin typeface="Myriad Pro" panose="020B0503030403020204" pitchFamily="34" charset="0"/>
            </a:endParaRPr>
          </a:p>
          <a:p>
            <a:pPr>
              <a:spcBef>
                <a:spcPts val="600"/>
              </a:spcBef>
              <a:tabLst>
                <a:tab pos="9153525" algn="r"/>
              </a:tabLst>
            </a:pPr>
            <a:r>
              <a:rPr lang="uk-UA" sz="2400" dirty="0">
                <a:latin typeface="Myriad Pro" panose="020B0503030403020204" pitchFamily="34" charset="0"/>
              </a:rPr>
              <a:t>Проекти та </a:t>
            </a:r>
            <a:r>
              <a:rPr lang="uk-UA" sz="2400" dirty="0" smtClean="0">
                <a:latin typeface="Myriad Pro" panose="020B0503030403020204" pitchFamily="34" charset="0"/>
              </a:rPr>
              <a:t>ініціативи	……………………………………………………</a:t>
            </a:r>
            <a:r>
              <a:rPr lang="en-US" sz="2400" dirty="0">
                <a:latin typeface="Myriad Pro" panose="020B0503030403020204" pitchFamily="34" charset="0"/>
              </a:rPr>
              <a:t>7</a:t>
            </a:r>
            <a:endParaRPr lang="uk-UA" sz="2400" dirty="0">
              <a:latin typeface="Myriad Pro" panose="020B0503030403020204" pitchFamily="34" charset="0"/>
            </a:endParaRPr>
          </a:p>
          <a:p>
            <a:pPr>
              <a:spcBef>
                <a:spcPts val="600"/>
              </a:spcBef>
              <a:tabLst>
                <a:tab pos="9153525" algn="r"/>
              </a:tabLst>
            </a:pPr>
            <a:r>
              <a:rPr lang="uk-UA" sz="2400" dirty="0">
                <a:latin typeface="Myriad Pro" panose="020B0503030403020204" pitchFamily="34" charset="0"/>
              </a:rPr>
              <a:t>Контактна </a:t>
            </a:r>
            <a:r>
              <a:rPr lang="uk-UA" sz="2400" dirty="0" smtClean="0">
                <a:latin typeface="Myriad Pro" panose="020B0503030403020204" pitchFamily="34" charset="0"/>
              </a:rPr>
              <a:t>інформація	…………………………………………………</a:t>
            </a:r>
            <a:r>
              <a:rPr lang="en-US" sz="2400" dirty="0" smtClean="0">
                <a:latin typeface="Myriad Pro" panose="020B0503030403020204" pitchFamily="34" charset="0"/>
              </a:rPr>
              <a:t>21</a:t>
            </a:r>
            <a:endParaRPr lang="uk-UA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21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530352"/>
            <a:ext cx="936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Ukraine </a:t>
            </a:r>
            <a:r>
              <a:rPr lang="en-US" sz="3200" b="1" dirty="0">
                <a:solidFill>
                  <a:srgbClr val="0086CF"/>
                </a:solidFill>
                <a:latin typeface="Myriad Pro" panose="020B0503030403020204" pitchFamily="34" charset="0"/>
              </a:rPr>
              <a:t>Conflict Security and Stability Fund</a:t>
            </a:r>
            <a:endParaRPr lang="uk-UA" sz="3200" b="1" dirty="0">
              <a:solidFill>
                <a:srgbClr val="0086CF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0496" y="1712822"/>
            <a:ext cx="5500514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600" dirty="0" smtClean="0">
                <a:latin typeface="Myriad Pro" panose="020B0503030403020204" pitchFamily="34" charset="0"/>
              </a:rPr>
              <a:t>В квітні 2016 року «Фонд підтримки реформ в Україні» та Міністерство оборони України уклали </a:t>
            </a:r>
            <a:r>
              <a:rPr lang="uk-UA" sz="1600" b="1" dirty="0">
                <a:solidFill>
                  <a:srgbClr val="0086CF"/>
                </a:solidFill>
                <a:latin typeface="Myriad Pro" panose="020B0503030403020204" pitchFamily="34" charset="0"/>
              </a:rPr>
              <a:t>Меморандум про партнерство та співпрацю.</a:t>
            </a:r>
            <a:endParaRPr lang="en-US" sz="1600" b="1" dirty="0">
              <a:solidFill>
                <a:srgbClr val="0086CF"/>
              </a:solidFill>
              <a:latin typeface="Myriad Pro" panose="020B0503030403020204" pitchFamily="34" charset="0"/>
            </a:endParaRPr>
          </a:p>
          <a:p>
            <a:endParaRPr lang="en-US" sz="1600" dirty="0">
              <a:latin typeface="Myriad Pro" panose="020B0503030403020204" pitchFamily="34" charset="0"/>
            </a:endParaRPr>
          </a:p>
          <a:p>
            <a:r>
              <a:rPr lang="uk-UA" sz="1600" b="1" dirty="0">
                <a:solidFill>
                  <a:srgbClr val="0086CF"/>
                </a:solidFill>
                <a:latin typeface="Myriad Pro" panose="020B0503030403020204" pitchFamily="34" charset="0"/>
              </a:rPr>
              <a:t>Метою Меморандуму</a:t>
            </a:r>
            <a:r>
              <a:rPr lang="uk-UA" sz="1600" dirty="0" smtClean="0">
                <a:latin typeface="Myriad Pro" panose="020B0503030403020204" pitchFamily="34" charset="0"/>
              </a:rPr>
              <a:t> є консолідація зусиль, спрямованих на визначення спільного бачення щодо концепції проведення реформ у діяльності Міністерства оборони України та Генерального Штабу Збройних Сил України. Співробітництво здійснюватиметься в рамках реалізації Національної програми співробітництва Україна – НАТО на 2016 рік, затверджену Указом Президента України.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72280" y="6655324"/>
            <a:ext cx="94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3C0BBB-CBAD-4E41-B0B6-9A2DB639A792}" type="slidenum">
              <a:rPr lang="uk-UA" smtClean="0">
                <a:solidFill>
                  <a:schemeClr val="bg1">
                    <a:lumMod val="65000"/>
                  </a:schemeClr>
                </a:solidFill>
              </a:rPr>
              <a:t>20</a:t>
            </a:fld>
            <a:endParaRPr lang="uk-UA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25" y="1712823"/>
            <a:ext cx="3343677" cy="224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530352"/>
            <a:ext cx="936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Проектний офіс для «Опорних шкіл»</a:t>
            </a:r>
            <a:endParaRPr lang="uk-UA" sz="3200" dirty="0">
              <a:latin typeface="Myriad Pro" panose="020B05030304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0496" y="1887483"/>
            <a:ext cx="5500514" cy="36676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uk-UA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Проектний офіс для «Опорних шкіл»</a:t>
            </a:r>
            <a:endParaRPr lang="uk-UA" dirty="0" smtClean="0">
              <a:solidFill>
                <a:srgbClr val="0086CF"/>
              </a:solidFill>
              <a:latin typeface="Myriad Pro" panose="020B0503030403020204" pitchFamily="34" charset="0"/>
            </a:endParaRPr>
          </a:p>
          <a:p>
            <a:endParaRPr lang="uk-UA" b="1" dirty="0" smtClean="0">
              <a:solidFill>
                <a:srgbClr val="0086CF"/>
              </a:solidFill>
              <a:latin typeface="Myriad Pro" panose="020B0503030403020204" pitchFamily="34" charset="0"/>
            </a:endParaRPr>
          </a:p>
          <a:p>
            <a:r>
              <a:rPr lang="uk-UA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Мета проекту:</a:t>
            </a:r>
          </a:p>
          <a:p>
            <a:endParaRPr lang="uk-UA" sz="1600" b="1" dirty="0" smtClean="0">
              <a:solidFill>
                <a:srgbClr val="0086CF"/>
              </a:solidFill>
              <a:latin typeface="Myriad Pro" panose="020B05030304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1600" dirty="0" smtClean="0">
                <a:latin typeface="Myriad Pro" panose="020B0503030403020204" pitchFamily="34" charset="0"/>
              </a:rPr>
              <a:t>Сприяти </a:t>
            </a:r>
            <a:r>
              <a:rPr lang="uk-UA" sz="1600" b="1" dirty="0" smtClean="0">
                <a:latin typeface="Myriad Pro" panose="020B0503030403020204" pitchFamily="34" charset="0"/>
              </a:rPr>
              <a:t>реорганізації малих сільських шкіл за допомогою створення успішних прикладів «опорних шкіл»</a:t>
            </a:r>
            <a:r>
              <a:rPr lang="uk-UA" sz="1600" dirty="0" smtClean="0">
                <a:latin typeface="Myriad Pro" panose="020B0503030403020204" pitchFamily="34" charset="0"/>
              </a:rPr>
              <a:t> та виявити їх переваги для учнів. Планується обрати </a:t>
            </a:r>
            <a:r>
              <a:rPr lang="uk-UA" sz="1600" b="1" dirty="0" smtClean="0">
                <a:latin typeface="Myriad Pro" panose="020B0503030403020204" pitchFamily="34" charset="0"/>
              </a:rPr>
              <a:t>24 пілотні школи</a:t>
            </a:r>
            <a:r>
              <a:rPr lang="uk-UA" sz="1600" dirty="0" smtClean="0">
                <a:latin typeface="Myriad Pro" panose="020B0503030403020204" pitchFamily="34" charset="0"/>
              </a:rPr>
              <a:t> (по одній на область) і удосконалити інфраструктуру, навчальне обладнання та матеріальне забезпечення за рахунок залучення фінансування від донорських організацій.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 smtClean="0">
                <a:latin typeface="Myriad Pro" panose="020B0503030403020204" pitchFamily="34" charset="0"/>
              </a:rPr>
              <a:t>Створення стратегічного плану розширення мережі «опорних шкіл» в 2017 році, і продовжувати розширювати їх мережу.</a:t>
            </a:r>
            <a:endParaRPr lang="uk-UA" sz="1600" dirty="0">
              <a:latin typeface="Myriad Pro" panose="020B05030304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72280" y="6655324"/>
            <a:ext cx="94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3C0BBB-CBAD-4E41-B0B6-9A2DB639A792}" type="slidenum">
              <a:rPr lang="uk-UA" smtClean="0">
                <a:solidFill>
                  <a:schemeClr val="bg1">
                    <a:lumMod val="65000"/>
                  </a:schemeClr>
                </a:solidFill>
              </a:rPr>
              <a:t>21</a:t>
            </a:fld>
            <a:endParaRPr lang="uk-UA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1" y="1558715"/>
            <a:ext cx="2895373" cy="28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530352"/>
            <a:ext cx="9363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86CF"/>
                </a:solidFill>
                <a:latin typeface="Myriad Pro" panose="020B0503030403020204" pitchFamily="34" charset="0"/>
              </a:rPr>
              <a:t>В основі нашій діяльності – прозорість та ефективність</a:t>
            </a:r>
            <a:endParaRPr lang="uk-UA" sz="3200" dirty="0">
              <a:solidFill>
                <a:srgbClr val="0086CF"/>
              </a:solidFill>
              <a:latin typeface="Myriad Pro" panose="020B0503030403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56875" y="2729705"/>
            <a:ext cx="2589022" cy="2238222"/>
          </a:xfrm>
          <a:prstGeom prst="roundRect">
            <a:avLst>
              <a:gd name="adj" fmla="val 9193"/>
            </a:avLst>
          </a:prstGeom>
          <a:solidFill>
            <a:srgbClr val="FFDE01"/>
          </a:solidFill>
          <a:ln w="76200">
            <a:solidFill>
              <a:srgbClr val="FFDE0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DE0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8595" y="3117846"/>
            <a:ext cx="2645582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uk-UA" sz="2800" b="1" dirty="0">
                <a:solidFill>
                  <a:srgbClr val="0086CF"/>
                </a:solidFill>
                <a:latin typeface="Myriad Pro" panose="020B0503030403020204" pitchFamily="34" charset="0"/>
              </a:rPr>
              <a:t>Прозорість </a:t>
            </a:r>
            <a:r>
              <a:rPr lang="uk-UA" sz="28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діяльності.</a:t>
            </a:r>
            <a:endParaRPr lang="en-US" sz="2800" b="1" dirty="0" smtClean="0">
              <a:solidFill>
                <a:srgbClr val="0086CF"/>
              </a:solidFill>
              <a:latin typeface="Myriad Pro" panose="020B0503030403020204" pitchFamily="34" charset="0"/>
            </a:endParaRPr>
          </a:p>
          <a:p>
            <a:pPr lvl="0" algn="ctr">
              <a:spcAft>
                <a:spcPts val="1000"/>
              </a:spcAft>
            </a:pPr>
            <a:r>
              <a:rPr lang="uk-UA" sz="28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Звітність</a:t>
            </a:r>
            <a:endParaRPr lang="ru-RU" sz="2800" b="1" dirty="0">
              <a:solidFill>
                <a:srgbClr val="0086CF"/>
              </a:solidFill>
              <a:latin typeface="Myriad Pro" panose="020B0503030403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51684" y="2107534"/>
            <a:ext cx="5195112" cy="3707423"/>
          </a:xfrm>
          <a:prstGeom prst="roundRect">
            <a:avLst>
              <a:gd name="adj" fmla="val 9193"/>
            </a:avLst>
          </a:prstGeom>
          <a:noFill/>
          <a:ln w="762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DE0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62227" y="1432698"/>
            <a:ext cx="1814818" cy="904974"/>
          </a:xfrm>
          <a:prstGeom prst="roundRect">
            <a:avLst>
              <a:gd name="adj" fmla="val 9193"/>
            </a:avLst>
          </a:prstGeom>
          <a:solidFill>
            <a:srgbClr val="0086CF"/>
          </a:solidFill>
          <a:ln w="762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DE0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62227" y="1711726"/>
            <a:ext cx="179790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uk-UA" b="1" dirty="0">
                <a:solidFill>
                  <a:schemeClr val="bg1"/>
                </a:solidFill>
                <a:latin typeface="Myriad Pro" panose="020B0503030403020204" pitchFamily="34" charset="0"/>
              </a:rPr>
              <a:t>Донори</a:t>
            </a:r>
            <a:endParaRPr lang="ru-RU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19676" y="3497168"/>
            <a:ext cx="1814818" cy="904974"/>
          </a:xfrm>
          <a:prstGeom prst="roundRect">
            <a:avLst>
              <a:gd name="adj" fmla="val 9193"/>
            </a:avLst>
          </a:prstGeom>
          <a:solidFill>
            <a:srgbClr val="0086CF"/>
          </a:solidFill>
          <a:ln w="762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DE0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9676" y="3775248"/>
            <a:ext cx="179790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uk-UA" b="1" dirty="0">
                <a:solidFill>
                  <a:schemeClr val="bg1"/>
                </a:solidFill>
                <a:latin typeface="Myriad Pro" panose="020B0503030403020204" pitchFamily="34" charset="0"/>
              </a:rPr>
              <a:t>Аудит</a:t>
            </a:r>
            <a:endParaRPr lang="ru-RU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663986" y="3497168"/>
            <a:ext cx="1814818" cy="904974"/>
          </a:xfrm>
          <a:prstGeom prst="roundRect">
            <a:avLst>
              <a:gd name="adj" fmla="val 9193"/>
            </a:avLst>
          </a:prstGeom>
          <a:solidFill>
            <a:srgbClr val="0086CF"/>
          </a:solidFill>
          <a:ln w="762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DE0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63986" y="3659001"/>
            <a:ext cx="179790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uk-UA" b="1" dirty="0">
                <a:solidFill>
                  <a:schemeClr val="bg1"/>
                </a:solidFill>
                <a:latin typeface="Myriad Pro" panose="020B0503030403020204" pitchFamily="34" charset="0"/>
              </a:rPr>
              <a:t>Наглядова рада</a:t>
            </a:r>
            <a:endParaRPr lang="ru-RU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462227" y="5382530"/>
            <a:ext cx="1814818" cy="1178527"/>
          </a:xfrm>
          <a:prstGeom prst="roundRect">
            <a:avLst>
              <a:gd name="adj" fmla="val 9193"/>
            </a:avLst>
          </a:prstGeom>
          <a:solidFill>
            <a:srgbClr val="0086CF"/>
          </a:solidFill>
          <a:ln w="762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DE0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62227" y="5505166"/>
            <a:ext cx="1797904" cy="86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uk-UA" sz="1778" b="1" dirty="0">
                <a:solidFill>
                  <a:schemeClr val="bg1"/>
                </a:solidFill>
                <a:latin typeface="Myriad Pro" panose="020B0503030403020204" pitchFamily="34" charset="0"/>
              </a:rPr>
              <a:t>Контроль з боку громадськості </a:t>
            </a:r>
            <a:endParaRPr lang="ru-RU" sz="1778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72280" y="6655324"/>
            <a:ext cx="94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4F86C0-E1B1-49DD-A1D3-41664ED969AE}" type="slidenum">
              <a:rPr lang="uk-UA" smtClean="0">
                <a:solidFill>
                  <a:schemeClr val="bg1">
                    <a:lumMod val="65000"/>
                  </a:schemeClr>
                </a:solidFill>
              </a:rPr>
              <a:t>22</a:t>
            </a:fld>
            <a:endParaRPr lang="uk-UA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530352"/>
            <a:ext cx="936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86CF"/>
                </a:solidFill>
                <a:latin typeface="Myriad Pro" panose="020B0503030403020204" pitchFamily="34" charset="0"/>
              </a:rPr>
              <a:t>Контактна інформація</a:t>
            </a:r>
            <a:endParaRPr lang="uk-UA" sz="3200" dirty="0">
              <a:solidFill>
                <a:srgbClr val="0086CF"/>
              </a:solidFill>
              <a:latin typeface="Myriad Pro" panose="020B0503030403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2979" y="1820551"/>
            <a:ext cx="3517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86CF"/>
                </a:solidFill>
                <a:latin typeface="Myriad Pro" panose="020B0503030403020204" pitchFamily="34" charset="0"/>
              </a:rPr>
              <a:t>Адреса для листування</a:t>
            </a:r>
            <a:r>
              <a:rPr lang="uk-UA" b="1" dirty="0">
                <a:solidFill>
                  <a:srgbClr val="0070C0"/>
                </a:solidFill>
                <a:latin typeface="Myriad Pro" panose="020B0503030403020204" pitchFamily="34" charset="0"/>
              </a:rPr>
              <a:t>:</a:t>
            </a:r>
          </a:p>
          <a:p>
            <a:r>
              <a:rPr lang="uk-UA" dirty="0">
                <a:latin typeface="Myriad Pro" panose="020B0503030403020204" pitchFamily="34" charset="0"/>
              </a:rPr>
              <a:t>м. Київ, 01001, Україна</a:t>
            </a:r>
          </a:p>
          <a:p>
            <a:r>
              <a:rPr lang="uk-UA" dirty="0">
                <a:latin typeface="Myriad Pro" panose="020B0503030403020204" pitchFamily="34" charset="0"/>
              </a:rPr>
              <a:t>а/с 233.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2980" y="2863655"/>
            <a:ext cx="351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86CF"/>
                </a:solidFill>
                <a:latin typeface="Myriad Pro" panose="020B0503030403020204" pitchFamily="34" charset="0"/>
              </a:rPr>
              <a:t>Контактний телефон:</a:t>
            </a:r>
            <a:endParaRPr lang="uk-UA" dirty="0">
              <a:solidFill>
                <a:srgbClr val="0086CF"/>
              </a:solidFill>
              <a:latin typeface="Myriad Pro" panose="020B0503030403020204" pitchFamily="34" charset="0"/>
            </a:endParaRPr>
          </a:p>
          <a:p>
            <a:r>
              <a:rPr lang="uk-UA" dirty="0">
                <a:latin typeface="Myriad Pro" panose="020B0503030403020204" pitchFamily="34" charset="0"/>
              </a:rPr>
              <a:t>+380 (44) 232-07-52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2980" y="3629760"/>
            <a:ext cx="351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86CF"/>
                </a:solidFill>
                <a:latin typeface="Myriad Pro" panose="020B0503030403020204" pitchFamily="34" charset="0"/>
              </a:rPr>
              <a:t>Електронна адреса:</a:t>
            </a:r>
            <a:endParaRPr lang="uk-UA" dirty="0">
              <a:solidFill>
                <a:srgbClr val="0086CF"/>
              </a:solidFill>
              <a:latin typeface="Myriad Pro" panose="020B0503030403020204" pitchFamily="34" charset="0"/>
            </a:endParaRPr>
          </a:p>
          <a:p>
            <a:r>
              <a:rPr lang="uk-UA" dirty="0">
                <a:latin typeface="Myriad Pro" panose="020B0503030403020204" pitchFamily="34" charset="0"/>
                <a:hlinkClick r:id="rId2"/>
              </a:rPr>
              <a:t>office@fsr.org.ua</a:t>
            </a:r>
            <a:endParaRPr lang="uk-UA" dirty="0">
              <a:latin typeface="Myriad Pro" panose="020B0503030403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2980" y="4437644"/>
            <a:ext cx="3517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>
                <a:solidFill>
                  <a:srgbClr val="0086CF"/>
                </a:solidFill>
                <a:latin typeface="Myriad Pro" panose="020B0503030403020204" pitchFamily="34" charset="0"/>
              </a:rPr>
              <a:t>ЮРІЙ ШКІЛЬ</a:t>
            </a:r>
            <a:endParaRPr lang="uk-UA" dirty="0">
              <a:solidFill>
                <a:srgbClr val="0086CF"/>
              </a:solidFill>
              <a:latin typeface="Myriad Pro" panose="020B0503030403020204" pitchFamily="34" charset="0"/>
            </a:endParaRPr>
          </a:p>
          <a:p>
            <a:r>
              <a:rPr lang="uk-UA" dirty="0">
                <a:latin typeface="Myriad Pro" panose="020B0503030403020204" pitchFamily="34" charset="0"/>
              </a:rPr>
              <a:t>Виконавчий директор</a:t>
            </a:r>
          </a:p>
          <a:p>
            <a:r>
              <a:rPr lang="uk-UA" dirty="0">
                <a:latin typeface="Myriad Pro" panose="020B0503030403020204" pitchFamily="34" charset="0"/>
                <a:hlinkClick r:id="rId2"/>
              </a:rPr>
              <a:t>office@fsr.org.ua</a:t>
            </a:r>
            <a:endParaRPr lang="uk-UA" dirty="0">
              <a:latin typeface="Myriad Pro" panose="020B0503030403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97" y="1820551"/>
            <a:ext cx="4513677" cy="148387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800335" y="1354464"/>
            <a:ext cx="9097810" cy="4480728"/>
          </a:xfrm>
          <a:prstGeom prst="roundRect">
            <a:avLst>
              <a:gd name="adj" fmla="val 3022"/>
            </a:avLst>
          </a:prstGeom>
          <a:noFill/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9172280" y="6655324"/>
            <a:ext cx="94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D28A501-8D14-42A6-AB72-27A258938DD4}" type="slidenum">
              <a:rPr lang="uk-UA" smtClean="0">
                <a:solidFill>
                  <a:schemeClr val="bg1">
                    <a:lumMod val="65000"/>
                  </a:schemeClr>
                </a:solidFill>
              </a:rPr>
              <a:t>23</a:t>
            </a:fld>
            <a:endParaRPr lang="uk-UA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7747" y="3657915"/>
            <a:ext cx="35179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Юридична адреса</a:t>
            </a:r>
            <a:r>
              <a:rPr lang="uk-UA" sz="2000" b="1" dirty="0" smtClean="0">
                <a:solidFill>
                  <a:srgbClr val="0070C0"/>
                </a:solidFill>
                <a:latin typeface="Myriad Pro" panose="020B0503030403020204" pitchFamily="34" charset="0"/>
              </a:rPr>
              <a:t>:</a:t>
            </a:r>
            <a:endParaRPr lang="uk-UA" sz="2000" b="1" dirty="0">
              <a:solidFill>
                <a:srgbClr val="0070C0"/>
              </a:solidFill>
              <a:latin typeface="Myriad Pro" panose="020B0503030403020204" pitchFamily="34" charset="0"/>
            </a:endParaRPr>
          </a:p>
          <a:p>
            <a:r>
              <a:rPr lang="uk-UA" sz="2000" dirty="0">
                <a:latin typeface="Myriad Pro" panose="020B0503030403020204" pitchFamily="34" charset="0"/>
              </a:rPr>
              <a:t>м. Київ, </a:t>
            </a:r>
            <a:r>
              <a:rPr lang="uk-UA" sz="2000" dirty="0" smtClean="0">
                <a:latin typeface="Myriad Pro" panose="020B0503030403020204" pitchFamily="34" charset="0"/>
              </a:rPr>
              <a:t>01010, </a:t>
            </a:r>
            <a:r>
              <a:rPr lang="uk-UA" sz="2000" dirty="0">
                <a:latin typeface="Myriad Pro" panose="020B0503030403020204" pitchFamily="34" charset="0"/>
              </a:rPr>
              <a:t>Україна</a:t>
            </a:r>
          </a:p>
          <a:p>
            <a:r>
              <a:rPr lang="uk-UA" sz="2000" dirty="0">
                <a:latin typeface="Myriad Pro" panose="020B0503030403020204" pitchFamily="34" charset="0"/>
              </a:rPr>
              <a:t>в</a:t>
            </a:r>
            <a:r>
              <a:rPr lang="uk-UA" sz="2000" dirty="0" smtClean="0">
                <a:latin typeface="Myriad Pro" panose="020B0503030403020204" pitchFamily="34" charset="0"/>
              </a:rPr>
              <a:t>ул. Аніщенка, 3-а, </a:t>
            </a:r>
          </a:p>
          <a:p>
            <a:r>
              <a:rPr lang="uk-UA" sz="2000" dirty="0" smtClean="0">
                <a:latin typeface="Myriad Pro" panose="020B0503030403020204" pitchFamily="34" charset="0"/>
              </a:rPr>
              <a:t>офіс 202/5.</a:t>
            </a:r>
            <a:endParaRPr lang="uk-UA" sz="20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2745651"/>
            <a:ext cx="9363456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700"/>
              </a:lnSpc>
            </a:pPr>
            <a:r>
              <a:rPr lang="uk-UA" sz="6600" b="1" dirty="0">
                <a:solidFill>
                  <a:srgbClr val="0086CF"/>
                </a:solidFill>
                <a:latin typeface="Myriad Pro" panose="020B0503030403020204" pitchFamily="34" charset="0"/>
              </a:rPr>
              <a:t>Сприяючи </a:t>
            </a:r>
            <a:r>
              <a:rPr lang="uk-UA" sz="66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змінам</a:t>
            </a:r>
            <a:r>
              <a:rPr lang="en-US" sz="66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/>
            </a:r>
            <a:br>
              <a:rPr lang="en-US" sz="66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</a:br>
            <a:r>
              <a:rPr lang="uk-UA" sz="66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на </a:t>
            </a:r>
            <a:r>
              <a:rPr lang="uk-UA" sz="6600" b="1" dirty="0">
                <a:solidFill>
                  <a:srgbClr val="0086CF"/>
                </a:solidFill>
                <a:latin typeface="Myriad Pro" panose="020B0503030403020204" pitchFamily="34" charset="0"/>
              </a:rPr>
              <a:t>краще…</a:t>
            </a:r>
            <a:endParaRPr lang="en-US" sz="6600" b="1" dirty="0">
              <a:solidFill>
                <a:srgbClr val="0086CF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3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530352"/>
            <a:ext cx="936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86CF"/>
                </a:solidFill>
                <a:latin typeface="Myriad Pro" panose="020B0503030403020204" pitchFamily="34" charset="0"/>
              </a:rPr>
              <a:t>Фонд підтримки реформ в </a:t>
            </a:r>
            <a:r>
              <a:rPr lang="uk-UA" sz="32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Україні.</a:t>
            </a:r>
            <a:r>
              <a:rPr lang="en-US" sz="32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 </a:t>
            </a:r>
            <a:r>
              <a:rPr lang="uk-UA" sz="32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Заснування</a:t>
            </a:r>
            <a:endParaRPr lang="uk-UA" sz="3200" dirty="0">
              <a:latin typeface="Myriad Pro" panose="020B05030304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5400" y="1877466"/>
            <a:ext cx="378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Січень 2015 року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2" t="13065" r="11218" b="11918"/>
          <a:stretch/>
        </p:blipFill>
        <p:spPr>
          <a:xfrm>
            <a:off x="801280" y="1905746"/>
            <a:ext cx="471340" cy="4916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64849" y="3392041"/>
            <a:ext cx="8466119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uk-UA" sz="1600" dirty="0">
                <a:latin typeface="Myriad Pro" panose="020B0503030403020204" pitchFamily="34" charset="0"/>
              </a:rPr>
              <a:t>З</a:t>
            </a:r>
            <a:r>
              <a:rPr lang="uk-UA" sz="1600" dirty="0" smtClean="0">
                <a:latin typeface="Myriad Pro" panose="020B0503030403020204" pitchFamily="34" charset="0"/>
              </a:rPr>
              <a:t>асновано </a:t>
            </a:r>
            <a:r>
              <a:rPr lang="uk-UA" sz="1600" dirty="0">
                <a:latin typeface="Myriad Pro" panose="020B0503030403020204" pitchFamily="34" charset="0"/>
              </a:rPr>
              <a:t>за ініціативою </a:t>
            </a:r>
            <a:r>
              <a:rPr lang="uk-UA" sz="1600" b="1" dirty="0">
                <a:solidFill>
                  <a:srgbClr val="0086CF"/>
                </a:solidFill>
                <a:latin typeface="Myriad Pro" panose="020B0503030403020204" pitchFamily="34" charset="0"/>
              </a:rPr>
              <a:t>Національної ради </a:t>
            </a:r>
            <a:r>
              <a:rPr lang="uk-UA" sz="16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реформ</a:t>
            </a:r>
            <a:r>
              <a:rPr lang="uk-UA" sz="1600" dirty="0" smtClean="0">
                <a:latin typeface="Myriad Pro" panose="020B0503030403020204" pitchFamily="34" charset="0"/>
              </a:rPr>
              <a:t> спільно </a:t>
            </a:r>
            <a:r>
              <a:rPr lang="uk-UA" sz="1600" dirty="0">
                <a:latin typeface="Myriad Pro" panose="020B0503030403020204" pitchFamily="34" charset="0"/>
              </a:rPr>
              <a:t>з </a:t>
            </a:r>
            <a:r>
              <a:rPr lang="uk-UA" sz="1600" b="1" dirty="0">
                <a:solidFill>
                  <a:srgbClr val="0086CF"/>
                </a:solidFill>
                <a:latin typeface="Myriad Pro" panose="020B0503030403020204" pitchFamily="34" charset="0"/>
              </a:rPr>
              <a:t>Європейським банком реконструкції та </a:t>
            </a:r>
            <a:r>
              <a:rPr lang="uk-UA" sz="16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розвитку</a:t>
            </a:r>
            <a:r>
              <a:rPr lang="uk-UA" sz="1600" dirty="0" smtClean="0">
                <a:latin typeface="Myriad Pro" panose="020B0503030403020204" pitchFamily="34" charset="0"/>
              </a:rPr>
              <a:t>, при </a:t>
            </a:r>
            <a:r>
              <a:rPr lang="uk-UA" sz="1600" dirty="0">
                <a:latin typeface="Myriad Pro" panose="020B0503030403020204" pitchFamily="34" charset="0"/>
              </a:rPr>
              <a:t>підтримці </a:t>
            </a:r>
            <a:r>
              <a:rPr lang="uk-UA" sz="1600" b="1" dirty="0">
                <a:solidFill>
                  <a:srgbClr val="0086CF"/>
                </a:solidFill>
                <a:latin typeface="Myriad Pro" panose="020B0503030403020204" pitchFamily="34" charset="0"/>
              </a:rPr>
              <a:t>Міжнародного фонду «Відродження</a:t>
            </a:r>
            <a:r>
              <a:rPr lang="uk-UA" sz="16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»</a:t>
            </a:r>
            <a:r>
              <a:rPr lang="uk-UA" sz="1600" dirty="0" smtClean="0">
                <a:latin typeface="Myriad Pro" panose="020B0503030403020204" pitchFamily="34" charset="0"/>
              </a:rPr>
              <a:t>. </a:t>
            </a:r>
            <a:br>
              <a:rPr lang="uk-UA" sz="1600" dirty="0" smtClean="0">
                <a:latin typeface="Myriad Pro" panose="020B0503030403020204" pitchFamily="34" charset="0"/>
              </a:rPr>
            </a:br>
            <a:r>
              <a:rPr lang="uk-UA" sz="1600" dirty="0" smtClean="0">
                <a:latin typeface="Myriad Pro" panose="020B0503030403020204" pitchFamily="34" charset="0"/>
              </a:rPr>
              <a:t>Фонд є незалежною, неурядовою, громадською організацією.</a:t>
            </a:r>
            <a:endParaRPr lang="uk-UA" sz="1600" dirty="0">
              <a:latin typeface="Myriad Pro" panose="020B05030304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2072" y="4936260"/>
            <a:ext cx="8299845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uk-UA" sz="16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Мета діяльності</a:t>
            </a:r>
            <a:r>
              <a:rPr lang="uk-UA" sz="1600" dirty="0">
                <a:latin typeface="Myriad Pro" panose="020B0503030403020204" pitchFamily="34" charset="0"/>
              </a:rPr>
              <a:t> </a:t>
            </a:r>
            <a:r>
              <a:rPr lang="ru-RU" sz="16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Фонду</a:t>
            </a:r>
            <a:r>
              <a:rPr lang="ru-RU" sz="1600" dirty="0">
                <a:latin typeface="Myriad Pro" panose="020B0503030403020204" pitchFamily="34" charset="0"/>
              </a:rPr>
              <a:t> </a:t>
            </a:r>
            <a:r>
              <a:rPr lang="uk-UA" sz="1600" dirty="0" smtClean="0">
                <a:latin typeface="Myriad Pro" panose="020B0503030403020204" pitchFamily="34" charset="0"/>
              </a:rPr>
              <a:t>– </a:t>
            </a:r>
            <a:r>
              <a:rPr lang="uk-UA" sz="1600" dirty="0">
                <a:latin typeface="Myriad Pro" panose="020B0503030403020204" pitchFamily="34" charset="0"/>
              </a:rPr>
              <a:t>сприяти розвитку України та зростанню благополуччя її громадян шляхом надання підтримки у розробці та впровадженні реформ в Україні</a:t>
            </a:r>
            <a:r>
              <a:rPr lang="uk-UA" sz="1600" dirty="0" smtClean="0">
                <a:latin typeface="Myriad Pro" panose="020B0503030403020204" pitchFamily="34" charset="0"/>
              </a:rPr>
              <a:t>.</a:t>
            </a:r>
            <a:endParaRPr lang="uk-UA" sz="1600" dirty="0">
              <a:latin typeface="Myriad Pro" panose="020B0503030403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8" y="3222062"/>
            <a:ext cx="625571" cy="6255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87" y="1497244"/>
            <a:ext cx="3952429" cy="12993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0" y="4777433"/>
            <a:ext cx="573676" cy="5736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72280" y="6655324"/>
            <a:ext cx="94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B6050E1-162D-4846-BCB4-7CB6D8D49499}" type="slidenum">
              <a:rPr lang="uk-UA" smtClean="0">
                <a:solidFill>
                  <a:schemeClr val="bg1">
                    <a:lumMod val="65000"/>
                  </a:schemeClr>
                </a:solidFill>
              </a:rPr>
              <a:pPr algn="r"/>
              <a:t>3</a:t>
            </a:fld>
            <a:endParaRPr lang="uk-UA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/>
          <p:cNvCxnSpPr/>
          <p:nvPr/>
        </p:nvCxnSpPr>
        <p:spPr>
          <a:xfrm flipV="1">
            <a:off x="5349050" y="3959479"/>
            <a:ext cx="0" cy="22131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36" idx="3"/>
            <a:endCxn id="27" idx="1"/>
          </p:cNvCxnSpPr>
          <p:nvPr/>
        </p:nvCxnSpPr>
        <p:spPr>
          <a:xfrm>
            <a:off x="3311636" y="3684638"/>
            <a:ext cx="326832" cy="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7512" y="530352"/>
            <a:ext cx="936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Структура Фонду</a:t>
            </a:r>
            <a:endParaRPr lang="uk-UA" sz="3200" dirty="0">
              <a:latin typeface="Myriad Pro" panose="020B05030304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47748" y="1347910"/>
            <a:ext cx="1927401" cy="584061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95048" y="1357461"/>
            <a:ext cx="1927401" cy="584061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Picture 2" descr="http://reforms.in.ua/sites/all/themes/divilon_reforms/img/logo_u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06" y="1446145"/>
            <a:ext cx="431235" cy="46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98512" y="1476347"/>
            <a:ext cx="1395656" cy="37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uk-UA" sz="1200" b="1" dirty="0" smtClean="0">
                <a:solidFill>
                  <a:schemeClr val="bg1">
                    <a:lumMod val="50000"/>
                  </a:schemeClr>
                </a:solidFill>
              </a:rPr>
              <a:t>Національна рада</a:t>
            </a:r>
            <a:br>
              <a:rPr lang="uk-UA" sz="1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uk-UA" sz="1200" b="1" dirty="0" smtClean="0">
                <a:solidFill>
                  <a:schemeClr val="bg1">
                    <a:lumMod val="50000"/>
                  </a:schemeClr>
                </a:solidFill>
              </a:rPr>
              <a:t>реформ</a:t>
            </a:r>
            <a:endParaRPr lang="uk-UA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638468" y="3414790"/>
            <a:ext cx="3389654" cy="539697"/>
          </a:xfrm>
          <a:prstGeom prst="roundRect">
            <a:avLst/>
          </a:prstGeom>
          <a:noFill/>
          <a:ln w="28575">
            <a:solidFill>
              <a:srgbClr val="0086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TextBox 27"/>
          <p:cNvSpPr txBox="1"/>
          <p:nvPr/>
        </p:nvSpPr>
        <p:spPr>
          <a:xfrm>
            <a:off x="3638468" y="3554955"/>
            <a:ext cx="33896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uk-UA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ВИКОНАВЧИЙ ДИРЕКТОР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052417" y="3181329"/>
            <a:ext cx="457112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063050" y="2960018"/>
            <a:ext cx="0" cy="22131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7613784" y="2960018"/>
            <a:ext cx="0" cy="22131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5349050" y="3183302"/>
            <a:ext cx="0" cy="22131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894602" y="2243995"/>
            <a:ext cx="4327847" cy="716023"/>
          </a:xfrm>
          <a:prstGeom prst="roundRect">
            <a:avLst/>
          </a:prstGeom>
          <a:noFill/>
          <a:ln w="38100">
            <a:solidFill>
              <a:srgbClr val="0086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47749" y="2243995"/>
            <a:ext cx="4327847" cy="716023"/>
          </a:xfrm>
          <a:prstGeom prst="roundRect">
            <a:avLst/>
          </a:prstGeom>
          <a:noFill/>
          <a:ln w="38100">
            <a:solidFill>
              <a:srgbClr val="0086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TextBox 24"/>
          <p:cNvSpPr txBox="1"/>
          <p:nvPr/>
        </p:nvSpPr>
        <p:spPr>
          <a:xfrm>
            <a:off x="894603" y="2378368"/>
            <a:ext cx="4327846" cy="695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uk-UA" sz="24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ЗАГАЛЬНІ ЗБОРИ</a:t>
            </a:r>
            <a:endParaRPr lang="en-US" sz="2400" b="1" dirty="0" smtClean="0">
              <a:solidFill>
                <a:srgbClr val="0086CF"/>
              </a:solidFill>
              <a:latin typeface="Myriad Pro" panose="020B0503030403020204" pitchFamily="34" charset="0"/>
            </a:endParaRPr>
          </a:p>
          <a:p>
            <a:pPr algn="ctr">
              <a:lnSpc>
                <a:spcPts val="1800"/>
              </a:lnSpc>
            </a:pPr>
            <a:r>
              <a:rPr lang="uk-UA" sz="15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Вищий орган управління</a:t>
            </a:r>
            <a:endParaRPr lang="uk-UA" sz="15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algn="ctr">
              <a:lnSpc>
                <a:spcPts val="1100"/>
              </a:lnSpc>
            </a:pPr>
            <a:endParaRPr lang="uk-UA" sz="2400" b="1" dirty="0">
              <a:solidFill>
                <a:srgbClr val="0086CF"/>
              </a:solidFill>
              <a:latin typeface="Myriad Pro" panose="020B0503030403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57176" y="2378368"/>
            <a:ext cx="43278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uk-UA" sz="24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НАГЛЯДОВА РАДА</a:t>
            </a:r>
            <a:endParaRPr lang="en-US" sz="2400" b="1" dirty="0" smtClean="0">
              <a:solidFill>
                <a:srgbClr val="0086CF"/>
              </a:solidFill>
              <a:latin typeface="Myriad Pro" panose="020B0503030403020204" pitchFamily="34" charset="0"/>
            </a:endParaRPr>
          </a:p>
          <a:p>
            <a:pPr algn="ctr">
              <a:lnSpc>
                <a:spcPts val="1800"/>
              </a:lnSpc>
            </a:pPr>
            <a:r>
              <a:rPr lang="uk-UA" sz="15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Контрольний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орган </a:t>
            </a:r>
            <a:r>
              <a:rPr lang="uk-UA" sz="13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(статутна та фінансова діяльність)</a:t>
            </a:r>
            <a:endParaRPr lang="uk-UA" sz="1300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378794" y="3468408"/>
            <a:ext cx="1932842" cy="432460"/>
          </a:xfrm>
          <a:prstGeom prst="roundRect">
            <a:avLst/>
          </a:prstGeom>
          <a:noFill/>
          <a:ln w="28575">
            <a:solidFill>
              <a:srgbClr val="0086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TextBox 36"/>
          <p:cNvSpPr txBox="1"/>
          <p:nvPr/>
        </p:nvSpPr>
        <p:spPr>
          <a:xfrm>
            <a:off x="1378794" y="3533689"/>
            <a:ext cx="19279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uk-UA" sz="12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ГОЛОВНИЙ БУХГАЛТЕР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1499924" y="4446599"/>
            <a:ext cx="0" cy="22131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894602" y="4669424"/>
            <a:ext cx="1231910" cy="1138139"/>
          </a:xfrm>
          <a:prstGeom prst="roundRect">
            <a:avLst>
              <a:gd name="adj" fmla="val 9193"/>
            </a:avLst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424419" y="4669424"/>
            <a:ext cx="1231910" cy="1138139"/>
          </a:xfrm>
          <a:prstGeom prst="roundRect">
            <a:avLst>
              <a:gd name="adj" fmla="val 9193"/>
            </a:avLst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954236" y="4669424"/>
            <a:ext cx="1231910" cy="1138139"/>
          </a:xfrm>
          <a:prstGeom prst="roundRect">
            <a:avLst>
              <a:gd name="adj" fmla="val 9193"/>
            </a:avLst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484053" y="4669424"/>
            <a:ext cx="1231910" cy="1138139"/>
          </a:xfrm>
          <a:prstGeom prst="roundRect">
            <a:avLst>
              <a:gd name="adj" fmla="val 9193"/>
            </a:avLst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013870" y="4669424"/>
            <a:ext cx="1231910" cy="1138139"/>
          </a:xfrm>
          <a:prstGeom prst="roundRect">
            <a:avLst>
              <a:gd name="adj" fmla="val 9193"/>
            </a:avLst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8543686" y="4669424"/>
            <a:ext cx="1231910" cy="1138139"/>
          </a:xfrm>
          <a:prstGeom prst="roundRect">
            <a:avLst>
              <a:gd name="adj" fmla="val 9193"/>
            </a:avLst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9160375" y="4446599"/>
            <a:ext cx="0" cy="22131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7629825" y="4446599"/>
            <a:ext cx="0" cy="22131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6085024" y="4446599"/>
            <a:ext cx="0" cy="22131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4565658" y="4446599"/>
            <a:ext cx="0" cy="22131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3063050" y="4446599"/>
            <a:ext cx="0" cy="22131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1489225" y="4180791"/>
            <a:ext cx="7692482" cy="2745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473767" y="4159877"/>
            <a:ext cx="7723396" cy="3027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uk-UA" sz="1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ПРОЕКТИ ТА ІНІЦІАТИВИ ФОНДУ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94602" y="4993655"/>
            <a:ext cx="123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ПРОЕКТНИЙ ОФІС РЕФОРМ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429165" y="4993655"/>
            <a:ext cx="1231910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9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КОМУНІКАЦІЯ</a:t>
            </a:r>
          </a:p>
          <a:p>
            <a:pPr algn="ctr"/>
            <a:r>
              <a:rPr lang="uk-UA" sz="119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РЕФОРМ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008630" y="4822024"/>
            <a:ext cx="1231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ІНІЦІАТИВА </a:t>
            </a:r>
            <a:r>
              <a:rPr lang="en-US" sz="12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GO GLOBAL (</a:t>
            </a:r>
            <a:r>
              <a:rPr lang="uk-UA" sz="12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УКРАЇНА </a:t>
            </a:r>
            <a:r>
              <a:rPr lang="en-US" sz="12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SPEAKING)</a:t>
            </a:r>
            <a:endParaRPr lang="uk-UA" sz="1200" b="1" dirty="0" smtClean="0">
              <a:solidFill>
                <a:srgbClr val="0086CF"/>
              </a:solidFill>
              <a:latin typeface="Myriad Pro" panose="020B0503030403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558595" y="5067365"/>
            <a:ext cx="123191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spc="-20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•  •  •</a:t>
            </a:r>
            <a:endParaRPr lang="uk-UA" sz="2000" b="1" dirty="0" smtClean="0">
              <a:solidFill>
                <a:srgbClr val="0086CF"/>
              </a:solidFill>
              <a:latin typeface="Myriad Pro" panose="020B0503030403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172280" y="6655324"/>
            <a:ext cx="94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1C7F712-8A34-4E01-93CB-4171BCBDE005}" type="slidenum">
              <a:rPr lang="uk-UA" smtClean="0">
                <a:solidFill>
                  <a:schemeClr val="bg1">
                    <a:lumMod val="65000"/>
                  </a:schemeClr>
                </a:solidFill>
              </a:rPr>
              <a:t>4</a:t>
            </a:fld>
            <a:endParaRPr lang="uk-UA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54345" y="4915327"/>
            <a:ext cx="1231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ІНІЦІАТИВА</a:t>
            </a:r>
            <a:br>
              <a:rPr lang="ru-RU" sz="12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</a:br>
            <a:r>
              <a:rPr lang="en-US" sz="12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DIGITAL UKRAINE</a:t>
            </a:r>
            <a:endParaRPr lang="uk-UA" sz="1200" b="1" dirty="0" smtClean="0">
              <a:solidFill>
                <a:srgbClr val="0086CF"/>
              </a:solidFill>
              <a:latin typeface="Myriad Pro" panose="020B0503030403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67118" y="4867924"/>
            <a:ext cx="123191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86CF"/>
                </a:solidFill>
                <a:latin typeface="Myriad Pro" panose="020B0503030403020204" pitchFamily="34" charset="0"/>
              </a:rPr>
              <a:t>PROFESSIONALS FOR REFORM SUPPORT MECHANISM</a:t>
            </a:r>
            <a:endParaRPr lang="ru-RU" sz="1200" b="1" dirty="0">
              <a:solidFill>
                <a:srgbClr val="0086CF"/>
              </a:solidFill>
              <a:latin typeface="Myriad Pro" panose="020B0503030403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47749" y="1535611"/>
            <a:ext cx="1927400" cy="238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ДОНОРИ</a:t>
            </a:r>
            <a:endParaRPr lang="uk-UA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6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530352"/>
            <a:ext cx="936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Напрямки діяльності</a:t>
            </a:r>
            <a:endParaRPr lang="uk-UA" sz="3200" dirty="0">
              <a:latin typeface="Myriad Pro" panose="020B0503030403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240546" y="1050886"/>
            <a:ext cx="2875174" cy="893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rgbClr val="0086CF"/>
                </a:solidFill>
                <a:latin typeface="Myriad Pro" panose="020B0503030403020204" pitchFamily="34" charset="0"/>
              </a:rPr>
              <a:t>Координація процесу розробки, впровадження та моніторингу реалізації реформ</a:t>
            </a:r>
            <a:endParaRPr lang="uk-UA" sz="1400" b="1" dirty="0" smtClean="0">
              <a:solidFill>
                <a:srgbClr val="0086CF"/>
              </a:solidFill>
              <a:latin typeface="Myriad Pro" panose="020B0503030403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281" y="1232142"/>
            <a:ext cx="526838" cy="526838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7021630" y="2532135"/>
            <a:ext cx="2875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rgbClr val="0086CF"/>
                </a:solidFill>
                <a:latin typeface="Myriad Pro" panose="020B0503030403020204" pitchFamily="34" charset="0"/>
              </a:rPr>
              <a:t>Підбір, залучення та координація експертів для розробки та контролю за впровадженням реформ</a:t>
            </a:r>
            <a:endParaRPr lang="uk-UA" sz="1400" b="1" dirty="0" smtClean="0">
              <a:solidFill>
                <a:srgbClr val="0086CF"/>
              </a:solidFill>
              <a:latin typeface="Myriad Pro" panose="020B0503030403020204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13" y="1859378"/>
            <a:ext cx="678730" cy="67873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7050949" y="4086593"/>
            <a:ext cx="3177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rgbClr val="0086CF"/>
                </a:solidFill>
                <a:latin typeface="Myriad Pro" panose="020B0503030403020204" pitchFamily="34" charset="0"/>
              </a:rPr>
              <a:t>Залучення </a:t>
            </a:r>
            <a:r>
              <a:rPr lang="uk-UA" sz="14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громадськості до </a:t>
            </a:r>
            <a:r>
              <a:rPr lang="uk-UA" sz="1400" b="1" dirty="0">
                <a:solidFill>
                  <a:srgbClr val="0086CF"/>
                </a:solidFill>
                <a:latin typeface="Myriad Pro" panose="020B0503030403020204" pitchFamily="34" charset="0"/>
              </a:rPr>
              <a:t>розробки, моніторингу та контролю за процесом </a:t>
            </a:r>
            <a:r>
              <a:rPr lang="uk-UA" sz="14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реформування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44" y="3504890"/>
            <a:ext cx="660473" cy="660473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7098384" y="5673408"/>
            <a:ext cx="2875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rgbClr val="0086CF"/>
                </a:solidFill>
                <a:latin typeface="Myriad Pro" panose="020B0503030403020204" pitchFamily="34" charset="0"/>
              </a:rPr>
              <a:t>Підвищення професійного рівня державних службовців</a:t>
            </a:r>
            <a:endParaRPr lang="uk-UA" sz="1400" b="1" dirty="0" smtClean="0">
              <a:solidFill>
                <a:srgbClr val="0086CF"/>
              </a:solidFill>
              <a:latin typeface="Myriad Pro" panose="020B0503030403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84" y="5002639"/>
            <a:ext cx="804109" cy="804109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4419886" y="5899651"/>
            <a:ext cx="2613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rgbClr val="0086CF"/>
                </a:solidFill>
                <a:latin typeface="Myriad Pro" panose="020B0503030403020204" pitchFamily="34" charset="0"/>
              </a:rPr>
              <a:t>Залучення </a:t>
            </a:r>
            <a:r>
              <a:rPr lang="uk-UA" sz="14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інвестицій</a:t>
            </a:r>
            <a:br>
              <a:rPr lang="uk-UA" sz="14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</a:br>
            <a:r>
              <a:rPr lang="uk-UA" sz="14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в </a:t>
            </a:r>
            <a:r>
              <a:rPr lang="uk-UA" sz="1400" b="1" dirty="0">
                <a:solidFill>
                  <a:srgbClr val="0086CF"/>
                </a:solidFill>
                <a:latin typeface="Myriad Pro" panose="020B0503030403020204" pitchFamily="34" charset="0"/>
              </a:rPr>
              <a:t>Україну</a:t>
            </a:r>
            <a:endParaRPr lang="uk-UA" sz="1400" b="1" dirty="0" smtClean="0">
              <a:solidFill>
                <a:srgbClr val="0086CF"/>
              </a:solidFill>
              <a:latin typeface="Myriad Pro" panose="020B050303040302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534" y="5404693"/>
            <a:ext cx="556182" cy="556182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898524" y="5304076"/>
            <a:ext cx="2613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b="1" dirty="0">
                <a:solidFill>
                  <a:srgbClr val="0086CF"/>
                </a:solidFill>
                <a:latin typeface="Myriad Pro" panose="020B0503030403020204" pitchFamily="34" charset="0"/>
              </a:rPr>
              <a:t>Комунікація про </a:t>
            </a:r>
            <a:r>
              <a:rPr lang="uk-UA" sz="14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реформи</a:t>
            </a:r>
            <a:endParaRPr lang="en-US" sz="1400" b="1" dirty="0" smtClean="0">
              <a:solidFill>
                <a:srgbClr val="0086CF"/>
              </a:solidFill>
              <a:latin typeface="Myriad Pro" panose="020B0503030403020204" pitchFamily="34" charset="0"/>
            </a:endParaRPr>
          </a:p>
          <a:p>
            <a:pPr algn="r"/>
            <a:r>
              <a:rPr lang="uk-UA" sz="14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в </a:t>
            </a:r>
            <a:r>
              <a:rPr lang="uk-UA" sz="1400" b="1" dirty="0">
                <a:solidFill>
                  <a:srgbClr val="0086CF"/>
                </a:solidFill>
                <a:latin typeface="Myriad Pro" panose="020B0503030403020204" pitchFamily="34" charset="0"/>
              </a:rPr>
              <a:t>Україні на внутрішній та зовнішні ринки</a:t>
            </a:r>
            <a:endParaRPr lang="uk-UA" sz="1400" b="1" dirty="0" smtClean="0">
              <a:solidFill>
                <a:srgbClr val="0086CF"/>
              </a:solidFill>
              <a:latin typeface="Myriad Pro" panose="020B0503030403020204" pitchFamily="34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099" y="4761492"/>
            <a:ext cx="558416" cy="558416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898524" y="4110899"/>
            <a:ext cx="2613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b="1" dirty="0">
                <a:solidFill>
                  <a:srgbClr val="0086CF"/>
                </a:solidFill>
                <a:latin typeface="Myriad Pro" panose="020B0503030403020204" pitchFamily="34" charset="0"/>
              </a:rPr>
              <a:t>Покращення іміджу </a:t>
            </a:r>
            <a:r>
              <a:rPr lang="uk-UA" sz="14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України</a:t>
            </a:r>
            <a:br>
              <a:rPr lang="uk-UA" sz="14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</a:br>
            <a:r>
              <a:rPr lang="uk-UA" sz="14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за </a:t>
            </a:r>
            <a:r>
              <a:rPr lang="uk-UA" sz="1400" b="1" dirty="0">
                <a:solidFill>
                  <a:srgbClr val="0086CF"/>
                </a:solidFill>
                <a:latin typeface="Myriad Pro" panose="020B0503030403020204" pitchFamily="34" charset="0"/>
              </a:rPr>
              <a:t>кордоном</a:t>
            </a:r>
            <a:endParaRPr lang="uk-UA" sz="1400" b="1" dirty="0" smtClean="0">
              <a:solidFill>
                <a:srgbClr val="0086CF"/>
              </a:solidFill>
              <a:latin typeface="Myriad Pro" panose="020B0503030403020204" pitchFamily="34" charset="0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8548" y="3654738"/>
            <a:ext cx="456161" cy="456161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856302" y="1969720"/>
            <a:ext cx="27110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b="1" dirty="0">
                <a:solidFill>
                  <a:srgbClr val="0086CF"/>
                </a:solidFill>
                <a:latin typeface="Myriad Pro" panose="020B0503030403020204" pitchFamily="34" charset="0"/>
              </a:rPr>
              <a:t>Стимулювання економічного росту і розвитку економіки України та її окремих регіонів та підвищення конкурентоспроможності України</a:t>
            </a:r>
            <a:endParaRPr lang="uk-UA" sz="1400" b="1" dirty="0" smtClean="0">
              <a:solidFill>
                <a:srgbClr val="0086CF"/>
              </a:solidFill>
              <a:latin typeface="Myriad Pro" panose="020B0503030403020204" pitchFamily="34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09" y="1419909"/>
            <a:ext cx="775232" cy="775232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47" y="1435864"/>
            <a:ext cx="5393251" cy="4706801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88" b="34906"/>
          <a:stretch/>
        </p:blipFill>
        <p:spPr>
          <a:xfrm>
            <a:off x="4506146" y="3323113"/>
            <a:ext cx="1703508" cy="1369833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9172280" y="6655324"/>
            <a:ext cx="94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63E4DCD-A421-40BE-B0CA-14A33B7F2B90}" type="slidenum">
              <a:rPr lang="uk-UA" smtClean="0">
                <a:solidFill>
                  <a:schemeClr val="bg1">
                    <a:lumMod val="65000"/>
                  </a:schemeClr>
                </a:solidFill>
              </a:rPr>
              <a:t>5</a:t>
            </a:fld>
            <a:endParaRPr lang="uk-UA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7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4" b="88160" l="506" r="85209"/>
                    </a14:imgEffect>
                    <a14:imgEffect>
                      <a14:artisticBlur/>
                    </a14:imgEffect>
                    <a14:imgEffect>
                      <a14:colorTemperature colorTemp="1918"/>
                    </a14:imgEffect>
                    <a14:imgEffect>
                      <a14:saturation sat="101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234" y="452484"/>
            <a:ext cx="8370692" cy="7418274"/>
          </a:xfrm>
          <a:prstGeom prst="rect">
            <a:avLst/>
          </a:prstGeom>
          <a:effectLst>
            <a:glow rad="127000">
              <a:schemeClr val="bg1"/>
            </a:glow>
            <a:reflection endPos="65000" dist="508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667512" y="530352"/>
            <a:ext cx="936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Партнери Фонду</a:t>
            </a:r>
            <a:endParaRPr lang="uk-UA" sz="3200" dirty="0">
              <a:latin typeface="Myriad Pro" panose="020B0503030403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00" y="3778348"/>
            <a:ext cx="2681064" cy="5576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512" y="3670993"/>
            <a:ext cx="2681066" cy="804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77" y="3839024"/>
            <a:ext cx="2681068" cy="4182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294" y="5019227"/>
            <a:ext cx="2379507" cy="7899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12" y="5227897"/>
            <a:ext cx="2755904" cy="418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72280" y="6655324"/>
            <a:ext cx="94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0B453FA-3537-44CB-942B-2212FD4AB714}" type="slidenum">
              <a:rPr lang="uk-UA" smtClean="0">
                <a:solidFill>
                  <a:schemeClr val="bg1">
                    <a:lumMod val="65000"/>
                  </a:schemeClr>
                </a:solidFill>
              </a:rPr>
              <a:t>6</a:t>
            </a:fld>
            <a:endParaRPr lang="uk-UA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798206" y="1597061"/>
            <a:ext cx="7095400" cy="1638677"/>
            <a:chOff x="1803113" y="1597061"/>
            <a:chExt cx="7095400" cy="1638677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3660" y="1819374"/>
              <a:ext cx="1810688" cy="1173327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113" y="1775768"/>
              <a:ext cx="1362732" cy="1362732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1089" y="2422010"/>
              <a:ext cx="1487424" cy="374904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4052" y="1597061"/>
              <a:ext cx="2071401" cy="1638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83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530352"/>
            <a:ext cx="936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Проекти та ініціативи Фонду</a:t>
            </a:r>
            <a:endParaRPr lang="uk-UA" sz="3200" dirty="0">
              <a:latin typeface="Myriad Pro" panose="020B05030304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72280" y="6655324"/>
            <a:ext cx="94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FF14213-125E-47A5-9D4B-076B8ECBCD20}" type="slidenum">
              <a:rPr lang="uk-UA" smtClean="0">
                <a:solidFill>
                  <a:schemeClr val="bg1">
                    <a:lumMod val="65000"/>
                  </a:schemeClr>
                </a:solidFill>
              </a:rPr>
              <a:t>7</a:t>
            </a:fld>
            <a:endParaRPr lang="uk-UA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92" y="1329399"/>
            <a:ext cx="3692094" cy="121377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188496" y="1247480"/>
            <a:ext cx="4314822" cy="1470054"/>
          </a:xfrm>
          <a:prstGeom prst="roundRect">
            <a:avLst>
              <a:gd name="adj" fmla="val 9193"/>
            </a:avLst>
          </a:prstGeom>
          <a:noFill/>
          <a:ln w="76200">
            <a:solidFill>
              <a:srgbClr val="0086C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82" y="3050732"/>
            <a:ext cx="2154462" cy="1368868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7717027" y="3041741"/>
            <a:ext cx="2050557" cy="1446370"/>
          </a:xfrm>
          <a:prstGeom prst="roundRect">
            <a:avLst>
              <a:gd name="adj" fmla="val 9193"/>
            </a:avLst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86CF"/>
                </a:solidFill>
                <a:latin typeface="Myriad Pro" panose="020B0503030403020204" pitchFamily="34" charset="0"/>
              </a:rPr>
              <a:t>PROFESSIONALS FOR REFORM SUPPORT MECHANISM</a:t>
            </a:r>
            <a:endParaRPr lang="ru-RU" sz="1600" b="1" dirty="0">
              <a:solidFill>
                <a:srgbClr val="0086CF"/>
              </a:solidFill>
              <a:latin typeface="Myriad Pro" panose="020B0503030403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24229" y="3041741"/>
            <a:ext cx="2050557" cy="1446370"/>
          </a:xfrm>
          <a:prstGeom prst="roundRect">
            <a:avLst>
              <a:gd name="adj" fmla="val 9193"/>
            </a:avLst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88495" y="3041741"/>
            <a:ext cx="2050557" cy="1446370"/>
          </a:xfrm>
          <a:prstGeom prst="roundRect">
            <a:avLst>
              <a:gd name="adj" fmla="val 9193"/>
            </a:avLst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0086CF"/>
                </a:solidFill>
                <a:latin typeface="Myriad Pro" panose="020B0503030403020204" pitchFamily="34" charset="0"/>
              </a:rPr>
              <a:t>ПРОЕКТНИЙ ОФІС</a:t>
            </a:r>
            <a:br>
              <a:rPr lang="uk-UA" sz="1600" b="1" dirty="0">
                <a:solidFill>
                  <a:srgbClr val="0086CF"/>
                </a:solidFill>
                <a:latin typeface="Myriad Pro" panose="020B0503030403020204" pitchFamily="34" charset="0"/>
              </a:rPr>
            </a:br>
            <a:r>
              <a:rPr lang="uk-UA" sz="1600" b="1" dirty="0">
                <a:solidFill>
                  <a:srgbClr val="0086CF"/>
                </a:solidFill>
                <a:latin typeface="Myriad Pro" panose="020B0503030403020204" pitchFamily="34" charset="0"/>
              </a:rPr>
              <a:t>з координації розроблення</a:t>
            </a:r>
            <a:br>
              <a:rPr lang="uk-UA" sz="1600" b="1" dirty="0">
                <a:solidFill>
                  <a:srgbClr val="0086CF"/>
                </a:solidFill>
                <a:latin typeface="Myriad Pro" panose="020B0503030403020204" pitchFamily="34" charset="0"/>
              </a:rPr>
            </a:br>
            <a:r>
              <a:rPr lang="uk-UA" sz="1600" b="1" dirty="0">
                <a:solidFill>
                  <a:srgbClr val="0086CF"/>
                </a:solidFill>
                <a:latin typeface="Myriad Pro" panose="020B0503030403020204" pitchFamily="34" charset="0"/>
              </a:rPr>
              <a:t>і </a:t>
            </a:r>
            <a:r>
              <a:rPr lang="uk-UA" sz="16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впровадження</a:t>
            </a:r>
            <a:r>
              <a:rPr lang="en-US" sz="16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 </a:t>
            </a:r>
            <a:r>
              <a:rPr lang="uk-UA" sz="16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реформ</a:t>
            </a:r>
            <a:endParaRPr lang="uk-UA" sz="1600" b="1" dirty="0">
              <a:solidFill>
                <a:srgbClr val="0086CF"/>
              </a:solidFill>
              <a:latin typeface="Myriad Pro" panose="020B0503030403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452761" y="3041741"/>
            <a:ext cx="2050557" cy="1446370"/>
          </a:xfrm>
          <a:prstGeom prst="roundRect">
            <a:avLst>
              <a:gd name="adj" fmla="val 9193"/>
            </a:avLst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86CF"/>
                </a:solidFill>
                <a:latin typeface="Myriad Pro" panose="020B0503030403020204" pitchFamily="34" charset="0"/>
              </a:rPr>
              <a:t>КОМУНІКАЦІЯ</a:t>
            </a:r>
            <a:r>
              <a:rPr lang="en-US" b="1" dirty="0">
                <a:solidFill>
                  <a:srgbClr val="0086CF"/>
                </a:solidFill>
                <a:latin typeface="Myriad Pro" panose="020B0503030403020204" pitchFamily="34" charset="0"/>
              </a:rPr>
              <a:t/>
            </a:r>
            <a:br>
              <a:rPr lang="en-US" b="1" dirty="0">
                <a:solidFill>
                  <a:srgbClr val="0086CF"/>
                </a:solidFill>
                <a:latin typeface="Myriad Pro" panose="020B0503030403020204" pitchFamily="34" charset="0"/>
              </a:rPr>
            </a:br>
            <a:r>
              <a:rPr lang="uk-UA" b="1" dirty="0">
                <a:solidFill>
                  <a:srgbClr val="0086CF"/>
                </a:solidFill>
                <a:latin typeface="Myriad Pro" panose="020B0503030403020204" pitchFamily="34" charset="0"/>
              </a:rPr>
              <a:t>РЕФОРМ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84894" y="4804363"/>
            <a:ext cx="2050557" cy="1446370"/>
          </a:xfrm>
          <a:prstGeom prst="roundRect">
            <a:avLst>
              <a:gd name="adj" fmla="val 9193"/>
            </a:avLst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20628" y="4804363"/>
            <a:ext cx="2050557" cy="1446370"/>
          </a:xfrm>
          <a:prstGeom prst="roundRect">
            <a:avLst>
              <a:gd name="adj" fmla="val 9193"/>
            </a:avLst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86CF"/>
                </a:solidFill>
                <a:latin typeface="Myriad Pro" panose="020B0503030403020204" pitchFamily="34" charset="0"/>
              </a:rPr>
              <a:t>Export promotion office</a:t>
            </a:r>
          </a:p>
          <a:p>
            <a:pPr algn="ctr"/>
            <a:r>
              <a:rPr lang="uk-UA" sz="1600" b="1" dirty="0">
                <a:solidFill>
                  <a:srgbClr val="0086CF"/>
                </a:solidFill>
                <a:latin typeface="Myriad Pro" panose="020B0503030403020204" pitchFamily="34" charset="0"/>
              </a:rPr>
              <a:t>(</a:t>
            </a:r>
            <a:r>
              <a:rPr lang="en-US" sz="1600" b="1" dirty="0">
                <a:solidFill>
                  <a:srgbClr val="0086CF"/>
                </a:solidFill>
                <a:latin typeface="Myriad Pro" panose="020B0503030403020204" pitchFamily="34" charset="0"/>
              </a:rPr>
              <a:t>EPO</a:t>
            </a:r>
            <a:r>
              <a:rPr lang="uk-UA" sz="1600" b="1" dirty="0">
                <a:solidFill>
                  <a:srgbClr val="0086CF"/>
                </a:solidFill>
                <a:latin typeface="Myriad Pro" panose="020B0503030403020204" pitchFamily="34" charset="0"/>
              </a:rPr>
              <a:t>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56362" y="4804363"/>
            <a:ext cx="2050557" cy="1446370"/>
          </a:xfrm>
          <a:prstGeom prst="roundRect">
            <a:avLst>
              <a:gd name="adj" fmla="val 9193"/>
            </a:avLst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86CF"/>
                </a:solidFill>
                <a:latin typeface="Myriad Pro" panose="020B0503030403020204" pitchFamily="34" charset="0"/>
              </a:rPr>
              <a:t>Better Regulation Delivery Office</a:t>
            </a:r>
          </a:p>
          <a:p>
            <a:pPr algn="ctr"/>
            <a:r>
              <a:rPr lang="en-US" sz="1600" b="1" dirty="0">
                <a:solidFill>
                  <a:srgbClr val="0086CF"/>
                </a:solidFill>
                <a:latin typeface="Myriad Pro" panose="020B0503030403020204" pitchFamily="34" charset="0"/>
              </a:rPr>
              <a:t>(BRDO)</a:t>
            </a:r>
            <a:endParaRPr lang="uk-UA" sz="1600" b="1" dirty="0">
              <a:solidFill>
                <a:srgbClr val="0086CF"/>
              </a:solidFill>
              <a:latin typeface="Myriad Pro" panose="020B0503030403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01" y="5215157"/>
            <a:ext cx="1798232" cy="59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530352"/>
            <a:ext cx="936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Проекти та ініціативи Фонду</a:t>
            </a:r>
            <a:endParaRPr lang="uk-UA" sz="3200" dirty="0">
              <a:latin typeface="Myriad Pro" panose="020B05030304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72280" y="6655324"/>
            <a:ext cx="94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FF14213-125E-47A5-9D4B-076B8ECBCD20}" type="slidenum">
              <a:rPr lang="uk-UA" smtClean="0">
                <a:solidFill>
                  <a:schemeClr val="bg1">
                    <a:lumMod val="65000"/>
                  </a:schemeClr>
                </a:solidFill>
              </a:rPr>
              <a:t>8</a:t>
            </a:fld>
            <a:endParaRPr lang="uk-UA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92" y="1329399"/>
            <a:ext cx="3692094" cy="121377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188496" y="1247480"/>
            <a:ext cx="4314822" cy="1470054"/>
          </a:xfrm>
          <a:prstGeom prst="roundRect">
            <a:avLst>
              <a:gd name="adj" fmla="val 9193"/>
            </a:avLst>
          </a:prstGeom>
          <a:noFill/>
          <a:ln w="76200">
            <a:solidFill>
              <a:srgbClr val="0086C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88495" y="3041741"/>
            <a:ext cx="2050557" cy="1446370"/>
          </a:xfrm>
          <a:prstGeom prst="roundRect">
            <a:avLst>
              <a:gd name="adj" fmla="val 9193"/>
            </a:avLst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86CF"/>
                </a:solidFill>
                <a:latin typeface="Myriad Pro" panose="020B0503030403020204" pitchFamily="34" charset="0"/>
              </a:rPr>
              <a:t>Ukraine Conflict Security and Stability Fund</a:t>
            </a:r>
            <a:endParaRPr lang="uk-UA" b="1" dirty="0">
              <a:solidFill>
                <a:srgbClr val="0086CF"/>
              </a:solidFill>
              <a:latin typeface="Myriad Pro" panose="020B0503030403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452761" y="3041741"/>
            <a:ext cx="2050557" cy="1446370"/>
          </a:xfrm>
          <a:prstGeom prst="roundRect">
            <a:avLst>
              <a:gd name="adj" fmla="val 9193"/>
            </a:avLst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ПРОЕКТНИЙ ОФІС для «Опорних шкіл» </a:t>
            </a:r>
            <a:endParaRPr lang="uk-UA" b="1" dirty="0">
              <a:solidFill>
                <a:srgbClr val="0086CF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3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43509" y="1252877"/>
            <a:ext cx="9054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Україна має значний за обсягом порядок денний реформ</a:t>
            </a:r>
            <a:endParaRPr lang="uk-UA" sz="2400" dirty="0">
              <a:latin typeface="Myriad Pro" panose="020B0503030403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72280" y="6655324"/>
            <a:ext cx="94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FB8A143-5D93-46E0-B00B-FB9FF3536223}" type="slidenum">
              <a:rPr lang="uk-UA" smtClean="0">
                <a:solidFill>
                  <a:schemeClr val="bg1">
                    <a:lumMod val="65000"/>
                  </a:schemeClr>
                </a:solidFill>
              </a:rPr>
              <a:t>9</a:t>
            </a:fld>
            <a:endParaRPr lang="uk-UA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28041" y="3266810"/>
            <a:ext cx="5085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86CF"/>
                </a:solidFill>
                <a:latin typeface="Myriad Pro" panose="020B0503030403020204" pitchFamily="34" charset="0"/>
              </a:rPr>
              <a:t>Як визначаються проекти</a:t>
            </a:r>
            <a:endParaRPr lang="uk-UA" sz="3200" dirty="0">
              <a:latin typeface="Myriad Pro" panose="020B05030304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75" y="1714542"/>
            <a:ext cx="9029062" cy="409814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67512" y="530352"/>
            <a:ext cx="936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86CF"/>
                </a:solidFill>
                <a:latin typeface="Myriad Pro" panose="020B0503030403020204" pitchFamily="34" charset="0"/>
              </a:rPr>
              <a:t>Як визначаються проекти</a:t>
            </a:r>
            <a:endParaRPr lang="uk-UA" sz="3200" dirty="0">
              <a:latin typeface="Myriad Pro" panose="020B0503030403020204" pitchFamily="34" charset="0"/>
            </a:endParaRPr>
          </a:p>
        </p:txBody>
      </p:sp>
      <p:sp>
        <p:nvSpPr>
          <p:cNvPr id="27" name="Штриховая стрелка вправо 26"/>
          <p:cNvSpPr/>
          <p:nvPr/>
        </p:nvSpPr>
        <p:spPr>
          <a:xfrm rot="5400000">
            <a:off x="8958397" y="6331881"/>
            <a:ext cx="616301" cy="527901"/>
          </a:xfrm>
          <a:prstGeom prst="stripedRightArrow">
            <a:avLst/>
          </a:prstGeom>
          <a:solidFill>
            <a:srgbClr val="FFD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862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2443</TotalTime>
  <Words>744</Words>
  <Application>Microsoft Office PowerPoint</Application>
  <PresentationFormat>Произвольный</PresentationFormat>
  <Paragraphs>160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Олейник</dc:creator>
  <cp:lastModifiedBy>Kate</cp:lastModifiedBy>
  <cp:revision>173</cp:revision>
  <dcterms:created xsi:type="dcterms:W3CDTF">2015-12-16T14:57:35Z</dcterms:created>
  <dcterms:modified xsi:type="dcterms:W3CDTF">2016-05-12T10:26:21Z</dcterms:modified>
</cp:coreProperties>
</file>