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79" r:id="rId3"/>
    <p:sldId id="263" r:id="rId4"/>
    <p:sldId id="264" r:id="rId5"/>
    <p:sldId id="280" r:id="rId6"/>
    <p:sldId id="267" r:id="rId7"/>
    <p:sldId id="281" r:id="rId8"/>
    <p:sldId id="282" r:id="rId9"/>
    <p:sldId id="285" r:id="rId10"/>
    <p:sldId id="266" r:id="rId11"/>
    <p:sldId id="283" r:id="rId12"/>
    <p:sldId id="284" r:id="rId13"/>
    <p:sldId id="268" r:id="rId14"/>
    <p:sldId id="287" r:id="rId15"/>
    <p:sldId id="288" r:id="rId16"/>
    <p:sldId id="289" r:id="rId17"/>
    <p:sldId id="291" r:id="rId18"/>
    <p:sldId id="292" r:id="rId19"/>
    <p:sldId id="286" r:id="rId20"/>
    <p:sldId id="270" r:id="rId21"/>
    <p:sldId id="290" r:id="rId22"/>
    <p:sldId id="269" r:id="rId23"/>
    <p:sldId id="293" r:id="rId24"/>
    <p:sldId id="278" r:id="rId25"/>
    <p:sldId id="277" r:id="rId2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4EA"/>
    <a:srgbClr val="0086CF"/>
    <a:srgbClr val="FFD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111" autoAdjust="0"/>
  </p:normalViewPr>
  <p:slideViewPr>
    <p:cSldViewPr snapToGrid="0">
      <p:cViewPr varScale="1">
        <p:scale>
          <a:sx n="97" d="100"/>
          <a:sy n="97" d="100"/>
        </p:scale>
        <p:origin x="162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iana Gonchar" userId="bff492b5-5e22-4aed-bfbe-3230f0139673" providerId="ADAL" clId="{220E32C2-1F77-450E-BD11-2023EFB800CF}"/>
    <pc:docChg chg="modSld">
      <pc:chgData name="Tatiana Gonchar" userId="bff492b5-5e22-4aed-bfbe-3230f0139673" providerId="ADAL" clId="{220E32C2-1F77-450E-BD11-2023EFB800CF}" dt="2018-02-08T12:50:37.366" v="7" actId="20577"/>
      <pc:docMkLst>
        <pc:docMk/>
      </pc:docMkLst>
      <pc:sldChg chg="modSp">
        <pc:chgData name="Tatiana Gonchar" userId="bff492b5-5e22-4aed-bfbe-3230f0139673" providerId="ADAL" clId="{220E32C2-1F77-450E-BD11-2023EFB800CF}" dt="2018-02-08T12:50:18.909" v="1" actId="20577"/>
        <pc:sldMkLst>
          <pc:docMk/>
          <pc:sldMk cId="256383516" sldId="288"/>
        </pc:sldMkLst>
        <pc:spChg chg="mod">
          <ac:chgData name="Tatiana Gonchar" userId="bff492b5-5e22-4aed-bfbe-3230f0139673" providerId="ADAL" clId="{220E32C2-1F77-450E-BD11-2023EFB800CF}" dt="2018-02-08T12:50:18.909" v="1" actId="20577"/>
          <ac:spMkLst>
            <pc:docMk/>
            <pc:sldMk cId="256383516" sldId="288"/>
            <ac:spMk id="4" creationId="{00000000-0000-0000-0000-000000000000}"/>
          </ac:spMkLst>
        </pc:spChg>
      </pc:sldChg>
      <pc:sldChg chg="modSp">
        <pc:chgData name="Tatiana Gonchar" userId="bff492b5-5e22-4aed-bfbe-3230f0139673" providerId="ADAL" clId="{220E32C2-1F77-450E-BD11-2023EFB800CF}" dt="2018-02-08T12:50:37.366" v="7" actId="20577"/>
        <pc:sldMkLst>
          <pc:docMk/>
          <pc:sldMk cId="1809682559" sldId="292"/>
        </pc:sldMkLst>
        <pc:spChg chg="mod">
          <ac:chgData name="Tatiana Gonchar" userId="bff492b5-5e22-4aed-bfbe-3230f0139673" providerId="ADAL" clId="{220E32C2-1F77-450E-BD11-2023EFB800CF}" dt="2018-02-08T12:50:37.366" v="7" actId="20577"/>
          <ac:spMkLst>
            <pc:docMk/>
            <pc:sldMk cId="1809682559" sldId="29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F5CC901-4971-4E1D-A7F0-B9068C5795C6}" type="datetimeFigureOut">
              <a:rPr lang="uk-UA" smtClean="0"/>
              <a:t>20.02.2018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100318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5CC901-4971-4E1D-A7F0-B9068C5795C6}" type="datetimeFigureOut">
              <a:rPr lang="uk-UA" smtClean="0"/>
              <a:t>20.02.2018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377905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5CC901-4971-4E1D-A7F0-B9068C5795C6}" type="datetimeFigureOut">
              <a:rPr lang="uk-UA" smtClean="0"/>
              <a:t>20.02.2018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212577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603"/>
            <a:ext cx="10699646" cy="7560000"/>
          </a:xfrm>
          <a:prstGeom prst="rect">
            <a:avLst/>
          </a:prstGeom>
        </p:spPr>
      </p:pic>
    </p:spTree>
    <p:extLst>
      <p:ext uri="{BB962C8B-B14F-4D97-AF65-F5344CB8AC3E}">
        <p14:creationId xmlns:p14="http://schemas.microsoft.com/office/powerpoint/2010/main" val="147921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603"/>
            <a:ext cx="10699646" cy="7560000"/>
          </a:xfrm>
          <a:prstGeom prst="rect">
            <a:avLst/>
          </a:prstGeom>
        </p:spPr>
      </p:pic>
    </p:spTree>
    <p:extLst>
      <p:ext uri="{BB962C8B-B14F-4D97-AF65-F5344CB8AC3E}">
        <p14:creationId xmlns:p14="http://schemas.microsoft.com/office/powerpoint/2010/main" val="327414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5CC901-4971-4E1D-A7F0-B9068C5795C6}" type="datetimeFigureOut">
              <a:rPr lang="uk-UA" smtClean="0"/>
              <a:t>20.02.2018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27942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5CC901-4971-4E1D-A7F0-B9068C5795C6}" type="datetimeFigureOut">
              <a:rPr lang="uk-UA" smtClean="0"/>
              <a:t>20.02.2018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160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F5CC901-4971-4E1D-A7F0-B9068C5795C6}" type="datetimeFigureOut">
              <a:rPr lang="uk-UA" smtClean="0"/>
              <a:t>20.02.2018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34574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F5CC901-4971-4E1D-A7F0-B9068C5795C6}" type="datetimeFigureOut">
              <a:rPr lang="uk-UA" smtClean="0"/>
              <a:t>20.02.2018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85593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F5CC901-4971-4E1D-A7F0-B9068C5795C6}" type="datetimeFigureOut">
              <a:rPr lang="uk-UA" smtClean="0"/>
              <a:t>20.02.2018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309652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CC901-4971-4E1D-A7F0-B9068C5795C6}" type="datetimeFigureOut">
              <a:rPr lang="uk-UA" smtClean="0"/>
              <a:t>20.02.2018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227874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2F5CC901-4971-4E1D-A7F0-B9068C5795C6}" type="datetimeFigureOut">
              <a:rPr lang="uk-UA" smtClean="0"/>
              <a:t>20.02.2018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31930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2F5CC901-4971-4E1D-A7F0-B9068C5795C6}" type="datetimeFigureOut">
              <a:rPr lang="uk-UA" smtClean="0"/>
              <a:t>20.02.2018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204944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F5CC901-4971-4E1D-A7F0-B9068C5795C6}" type="datetimeFigureOut">
              <a:rPr lang="uk-UA" smtClean="0"/>
              <a:t>20.02.2018</a:t>
            </a:fld>
            <a:endParaRPr lang="uk-UA"/>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2934D16-35D5-4A92-A1FD-7854B7CD0282}" type="slidenum">
              <a:rPr lang="uk-UA" smtClean="0"/>
              <a:t>‹№›</a:t>
            </a:fld>
            <a:endParaRPr lang="uk-UA"/>
          </a:p>
        </p:txBody>
      </p:sp>
    </p:spTree>
    <p:extLst>
      <p:ext uri="{BB962C8B-B14F-4D97-AF65-F5344CB8AC3E}">
        <p14:creationId xmlns:p14="http://schemas.microsoft.com/office/powerpoint/2010/main" val="33224160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6069" y="4665980"/>
            <a:ext cx="3500552" cy="553998"/>
          </a:xfrm>
          <a:prstGeom prst="rect">
            <a:avLst/>
          </a:prstGeom>
          <a:noFill/>
        </p:spPr>
        <p:txBody>
          <a:bodyPr wrap="square" rtlCol="0">
            <a:spAutoFit/>
          </a:bodyPr>
          <a:lstStyle/>
          <a:p>
            <a:r>
              <a:rPr lang="en-US" sz="3000" dirty="0">
                <a:solidFill>
                  <a:srgbClr val="0086CF"/>
                </a:solidFill>
              </a:rPr>
              <a:t>Financial report 2017</a:t>
            </a:r>
          </a:p>
        </p:txBody>
      </p:sp>
    </p:spTree>
    <p:extLst>
      <p:ext uri="{BB962C8B-B14F-4D97-AF65-F5344CB8AC3E}">
        <p14:creationId xmlns:p14="http://schemas.microsoft.com/office/powerpoint/2010/main" val="10983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pic>
        <p:nvPicPr>
          <p:cNvPr id="8" name="Рисунок 7"/>
          <p:cNvPicPr>
            <a:picLocks noChangeAspect="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7599439" y="1235796"/>
            <a:ext cx="2142838" cy="479996"/>
          </a:xfrm>
          <a:prstGeom prst="rect">
            <a:avLst/>
          </a:prstGeom>
        </p:spPr>
      </p:pic>
      <p:sp>
        <p:nvSpPr>
          <p:cNvPr id="4" name="Rectangle 3"/>
          <p:cNvSpPr/>
          <p:nvPr/>
        </p:nvSpPr>
        <p:spPr>
          <a:xfrm>
            <a:off x="670132" y="346750"/>
            <a:ext cx="8407193" cy="769441"/>
          </a:xfrm>
          <a:prstGeom prst="rect">
            <a:avLst/>
          </a:prstGeom>
        </p:spPr>
        <p:txBody>
          <a:bodyPr wrap="square">
            <a:spAutoFit/>
          </a:bodyPr>
          <a:lstStyle/>
          <a:p>
            <a:r>
              <a:rPr lang="en-US" sz="2200" b="1" dirty="0">
                <a:solidFill>
                  <a:schemeClr val="accent1">
                    <a:lumMod val="75000"/>
                  </a:schemeClr>
                </a:solidFill>
              </a:rPr>
              <a:t>Support for institutions under the reform support architecture for Ukraine – Support Team of the National Reform Council (NRC ST)</a:t>
            </a:r>
          </a:p>
        </p:txBody>
      </p:sp>
      <p:graphicFrame>
        <p:nvGraphicFramePr>
          <p:cNvPr id="11" name="Таблица 10"/>
          <p:cNvGraphicFramePr>
            <a:graphicFrameLocks noGrp="1"/>
          </p:cNvGraphicFramePr>
          <p:nvPr>
            <p:extLst>
              <p:ext uri="{D42A27DB-BD31-4B8C-83A1-F6EECF244321}">
                <p14:modId xmlns:p14="http://schemas.microsoft.com/office/powerpoint/2010/main" val="2133244855"/>
              </p:ext>
            </p:extLst>
          </p:nvPr>
        </p:nvGraphicFramePr>
        <p:xfrm>
          <a:off x="7125555" y="1859995"/>
          <a:ext cx="3090607" cy="2559542"/>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130</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902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dirty="0">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758</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45,06%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675</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42,93%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0">
                <a:tc>
                  <a:txBody>
                    <a:bodyPr/>
                    <a:lstStyle/>
                    <a:p>
                      <a:pPr algn="l" rtl="0" fontAlgn="b"/>
                      <a:r>
                        <a:rPr lang="en-US" sz="1100" b="0" i="0" u="none" strike="noStrike" dirty="0">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444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11,39%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681342"/>
                  </a:ext>
                </a:extLst>
              </a:tr>
              <a:tr h="0">
                <a:tc>
                  <a:txBody>
                    <a:bodyPr/>
                    <a:lstStyle/>
                    <a:p>
                      <a:pPr algn="l" rtl="0" fontAlgn="b"/>
                      <a:r>
                        <a:rPr lang="en-US" sz="1100" b="0" i="0" u="none" strike="noStrike" dirty="0">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07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0,62%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1" i="0" u="none" strike="noStrike" dirty="0">
                          <a:solidFill>
                            <a:srgbClr val="2F5597"/>
                          </a:solidFill>
                          <a:effectLst/>
                          <a:latin typeface="Calibri" panose="020F0502020204030204" pitchFamily="34" charset="0"/>
                        </a:rPr>
                        <a:t>-771</a:t>
                      </a:r>
                      <a:r>
                        <a:rPr lang="en-US" sz="1100" b="1" i="0" u="none" strike="noStrike" dirty="0">
                          <a:solidFill>
                            <a:srgbClr val="2F5597"/>
                          </a:solidFill>
                          <a:effectLst/>
                          <a:latin typeface="Calibri" panose="020F0502020204030204" pitchFamily="34" charset="0"/>
                        </a:rPr>
                        <a:t>.</a:t>
                      </a:r>
                      <a:r>
                        <a:rPr lang="ru-RU" sz="1100" b="1" i="0" u="none" strike="noStrike" dirty="0">
                          <a:solidFill>
                            <a:srgbClr val="2F5597"/>
                          </a:solidFill>
                          <a:effectLst/>
                          <a:latin typeface="Calibri" panose="020F0502020204030204" pitchFamily="34" charset="0"/>
                        </a:rPr>
                        <a:t>83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10" name="Прямоугольник 1">
            <a:extLst>
              <a:ext uri="{FF2B5EF4-FFF2-40B4-BE49-F238E27FC236}">
                <a16:creationId xmlns:a16="http://schemas.microsoft.com/office/drawing/2014/main" id="{BA7C3BC1-8EE4-47B7-8B41-5FD4BDC6ADBE}"/>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3</a:t>
            </a:r>
          </a:p>
        </p:txBody>
      </p:sp>
      <p:pic>
        <p:nvPicPr>
          <p:cNvPr id="12" name="Рисунок 11">
            <a:extLst>
              <a:ext uri="{FF2B5EF4-FFF2-40B4-BE49-F238E27FC236}">
                <a16:creationId xmlns:a16="http://schemas.microsoft.com/office/drawing/2014/main" id="{A856F6F9-72D4-4FD2-A8F0-E3C92AE38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1" y="1023574"/>
            <a:ext cx="6426969" cy="5095109"/>
          </a:xfrm>
          <a:prstGeom prst="rect">
            <a:avLst/>
          </a:prstGeom>
        </p:spPr>
      </p:pic>
      <p:sp>
        <p:nvSpPr>
          <p:cNvPr id="9" name="TextBox 8">
            <a:extLst>
              <a:ext uri="{FF2B5EF4-FFF2-40B4-BE49-F238E27FC236}">
                <a16:creationId xmlns:a16="http://schemas.microsoft.com/office/drawing/2014/main" id="{F3B7E8CB-A90E-4AAD-BFB8-6C9DE56940E2}"/>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10</a:t>
            </a:r>
          </a:p>
        </p:txBody>
      </p:sp>
    </p:spTree>
    <p:extLst>
      <p:ext uri="{BB962C8B-B14F-4D97-AF65-F5344CB8AC3E}">
        <p14:creationId xmlns:p14="http://schemas.microsoft.com/office/powerpoint/2010/main" val="114719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583589" y="553479"/>
            <a:ext cx="6360136" cy="430887"/>
          </a:xfrm>
          <a:prstGeom prst="rect">
            <a:avLst/>
          </a:prstGeom>
        </p:spPr>
        <p:txBody>
          <a:bodyPr wrap="square">
            <a:spAutoFit/>
          </a:bodyPr>
          <a:lstStyle/>
          <a:p>
            <a:r>
              <a:rPr lang="en-US" sz="2200" b="1" dirty="0">
                <a:solidFill>
                  <a:schemeClr val="accent1">
                    <a:lumMod val="75000"/>
                  </a:schemeClr>
                </a:solidFill>
              </a:rPr>
              <a:t>Investment promotion office (IPO)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4159751637"/>
              </p:ext>
            </p:extLst>
          </p:nvPr>
        </p:nvGraphicFramePr>
        <p:xfrm>
          <a:off x="7106289" y="1927680"/>
          <a:ext cx="3090607" cy="2934066"/>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dirty="0">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263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dirty="0">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665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u-RU" sz="1200" b="1" i="0" u="none" strike="noStrike">
                          <a:solidFill>
                            <a:srgbClr val="2F5597"/>
                          </a:solidFill>
                          <a:effectLst/>
                          <a:latin typeface="Calibri" panose="020F0502020204030204" pitchFamily="34" charset="0"/>
                        </a:rPr>
                        <a: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00390">
                <a:tc>
                  <a:txBody>
                    <a:bodyPr/>
                    <a:lstStyle/>
                    <a:p>
                      <a:pPr algn="l" rtl="0" fontAlgn="b"/>
                      <a:r>
                        <a:rPr lang="en-US" sz="1100" b="0" i="0" u="none" strike="noStrike" dirty="0">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8</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106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89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55,28%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dirty="0">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637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31,62%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dirty="0">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550</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36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10,57%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13510">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370</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2,53%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90657">
                <a:tc>
                  <a:txBody>
                    <a:bodyPr/>
                    <a:lstStyle/>
                    <a:p>
                      <a:pPr algn="l" rtl="0" fontAlgn="b"/>
                      <a:r>
                        <a:rPr lang="en-US" sz="1200" b="1" i="0" u="none" strike="noStrike" dirty="0">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-402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9" name="Прямоугольник 1">
            <a:extLst>
              <a:ext uri="{FF2B5EF4-FFF2-40B4-BE49-F238E27FC236}">
                <a16:creationId xmlns:a16="http://schemas.microsoft.com/office/drawing/2014/main" id="{1104C8D7-46CD-4FEC-8BED-C1F6555DBE8E}"/>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20</a:t>
            </a:r>
          </a:p>
        </p:txBody>
      </p:sp>
      <p:pic>
        <p:nvPicPr>
          <p:cNvPr id="10" name="Рисунок 9">
            <a:extLst>
              <a:ext uri="{FF2B5EF4-FFF2-40B4-BE49-F238E27FC236}">
                <a16:creationId xmlns:a16="http://schemas.microsoft.com/office/drawing/2014/main" id="{9C5E8C9C-9F23-4B65-9D40-122BC3C28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76" y="995920"/>
            <a:ext cx="6455172" cy="5132664"/>
          </a:xfrm>
          <a:prstGeom prst="rect">
            <a:avLst/>
          </a:prstGeom>
        </p:spPr>
      </p:pic>
      <p:sp>
        <p:nvSpPr>
          <p:cNvPr id="11" name="TextBox 10">
            <a:extLst>
              <a:ext uri="{FF2B5EF4-FFF2-40B4-BE49-F238E27FC236}">
                <a16:creationId xmlns:a16="http://schemas.microsoft.com/office/drawing/2014/main" id="{287454F0-9237-4904-BEAC-FC0E20B0794D}"/>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11</a:t>
            </a:r>
          </a:p>
        </p:txBody>
      </p:sp>
    </p:spTree>
    <p:extLst>
      <p:ext uri="{BB962C8B-B14F-4D97-AF65-F5344CB8AC3E}">
        <p14:creationId xmlns:p14="http://schemas.microsoft.com/office/powerpoint/2010/main" val="368318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583589" y="553479"/>
            <a:ext cx="6360136" cy="430887"/>
          </a:xfrm>
          <a:prstGeom prst="rect">
            <a:avLst/>
          </a:prstGeom>
        </p:spPr>
        <p:txBody>
          <a:bodyPr wrap="square">
            <a:spAutoFit/>
          </a:bodyPr>
          <a:lstStyle/>
          <a:p>
            <a:r>
              <a:rPr lang="en-US" sz="2200" b="1" dirty="0">
                <a:solidFill>
                  <a:schemeClr val="accent1">
                    <a:lumMod val="75000"/>
                  </a:schemeClr>
                </a:solidFill>
              </a:rPr>
              <a:t>Export promotion office (EPO)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712975664"/>
              </p:ext>
            </p:extLst>
          </p:nvPr>
        </p:nvGraphicFramePr>
        <p:xfrm>
          <a:off x="7097102" y="1910047"/>
          <a:ext cx="3090607" cy="2853963"/>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10</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536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762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471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57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80,91%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a:solidFill>
                            <a:srgbClr val="2F5597"/>
                          </a:solidFill>
                          <a:effectLst/>
                          <a:latin typeface="Calibri" panose="020F0502020204030204" pitchFamily="34" charset="0"/>
                        </a:rPr>
                        <a:t>Project running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646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9,57%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546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8,09%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87927">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97</a:t>
                      </a:r>
                      <a:r>
                        <a:rPr lang="en-US" sz="1100" b="0" i="0" u="none" strike="noStrike" dirty="0">
                          <a:solidFill>
                            <a:srgbClr val="2F5597"/>
                          </a:solidFill>
                          <a:effectLst/>
                          <a:latin typeface="Calibri" panose="020F0502020204030204" pitchFamily="34" charset="0"/>
                        </a:rPr>
                        <a:t>.00</a:t>
                      </a:r>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1,43%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774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9" name="Прямоугольник 1">
            <a:extLst>
              <a:ext uri="{FF2B5EF4-FFF2-40B4-BE49-F238E27FC236}">
                <a16:creationId xmlns:a16="http://schemas.microsoft.com/office/drawing/2014/main" id="{58D5F113-CBF4-4903-936E-6EAB2CA14781}"/>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16</a:t>
            </a:r>
          </a:p>
        </p:txBody>
      </p:sp>
      <p:pic>
        <p:nvPicPr>
          <p:cNvPr id="10" name="Рисунок 9">
            <a:extLst>
              <a:ext uri="{FF2B5EF4-FFF2-40B4-BE49-F238E27FC236}">
                <a16:creationId xmlns:a16="http://schemas.microsoft.com/office/drawing/2014/main" id="{D73A7D11-DB17-4176-9185-9EE31FA76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31" y="998319"/>
            <a:ext cx="6455172" cy="5130265"/>
          </a:xfrm>
          <a:prstGeom prst="rect">
            <a:avLst/>
          </a:prstGeom>
        </p:spPr>
      </p:pic>
      <p:sp>
        <p:nvSpPr>
          <p:cNvPr id="11" name="TextBox 10">
            <a:extLst>
              <a:ext uri="{FF2B5EF4-FFF2-40B4-BE49-F238E27FC236}">
                <a16:creationId xmlns:a16="http://schemas.microsoft.com/office/drawing/2014/main" id="{BF13C45D-4A6D-47F0-B351-A42F7DC3CE55}"/>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12</a:t>
            </a:r>
          </a:p>
        </p:txBody>
      </p:sp>
    </p:spTree>
    <p:extLst>
      <p:ext uri="{BB962C8B-B14F-4D97-AF65-F5344CB8AC3E}">
        <p14:creationId xmlns:p14="http://schemas.microsoft.com/office/powerpoint/2010/main" val="186104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583589" y="553479"/>
            <a:ext cx="6360136" cy="430887"/>
          </a:xfrm>
          <a:prstGeom prst="rect">
            <a:avLst/>
          </a:prstGeom>
        </p:spPr>
        <p:txBody>
          <a:bodyPr wrap="square">
            <a:spAutoFit/>
          </a:bodyPr>
          <a:lstStyle/>
          <a:p>
            <a:r>
              <a:rPr lang="en-US" sz="2200" b="1" dirty="0">
                <a:solidFill>
                  <a:schemeClr val="accent1">
                    <a:lumMod val="75000"/>
                  </a:schemeClr>
                </a:solidFill>
              </a:rPr>
              <a:t>Support to infrastructure sector reforms (MIU)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657195970"/>
              </p:ext>
            </p:extLst>
          </p:nvPr>
        </p:nvGraphicFramePr>
        <p:xfrm>
          <a:off x="7097102" y="1910047"/>
          <a:ext cx="3090607" cy="2910386"/>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dirty="0">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122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86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dirty="0">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065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37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dirty="0">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942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66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96,00%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a:t>
                      </a:r>
                      <a:r>
                        <a:rPr lang="en-US" sz="1100" b="0" i="0" u="none" strike="noStrike" dirty="0">
                          <a:solidFill>
                            <a:srgbClr val="2F5597"/>
                          </a:solidFill>
                          <a:effectLst/>
                          <a:latin typeface="Calibri" panose="020F0502020204030204" pitchFamily="34" charset="0"/>
                        </a:rPr>
                        <a:t>0</a:t>
                      </a:r>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1,56%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dirty="0">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39</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1,30%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87927">
                <a:tc>
                  <a:txBody>
                    <a:bodyPr/>
                    <a:lstStyle/>
                    <a:p>
                      <a:pPr algn="l" rtl="0" fontAlgn="b"/>
                      <a:r>
                        <a:rPr lang="en-US" sz="1100" b="0" i="0" u="none" strike="noStrike" dirty="0">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35</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03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1,14%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57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10" name="Прямоугольник 1">
            <a:extLst>
              <a:ext uri="{FF2B5EF4-FFF2-40B4-BE49-F238E27FC236}">
                <a16:creationId xmlns:a16="http://schemas.microsoft.com/office/drawing/2014/main" id="{F1E751FA-2CA3-4B41-8E83-2A581B7D9A89}"/>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11</a:t>
            </a:r>
          </a:p>
        </p:txBody>
      </p:sp>
      <p:pic>
        <p:nvPicPr>
          <p:cNvPr id="12" name="Рисунок 11">
            <a:extLst>
              <a:ext uri="{FF2B5EF4-FFF2-40B4-BE49-F238E27FC236}">
                <a16:creationId xmlns:a16="http://schemas.microsoft.com/office/drawing/2014/main" id="{10EC77CB-5E53-4476-BC2C-3B5BAA1D3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3" y="1032904"/>
            <a:ext cx="6426969" cy="5095108"/>
          </a:xfrm>
          <a:prstGeom prst="rect">
            <a:avLst/>
          </a:prstGeom>
        </p:spPr>
      </p:pic>
      <p:sp>
        <p:nvSpPr>
          <p:cNvPr id="9" name="TextBox 8">
            <a:extLst>
              <a:ext uri="{FF2B5EF4-FFF2-40B4-BE49-F238E27FC236}">
                <a16:creationId xmlns:a16="http://schemas.microsoft.com/office/drawing/2014/main" id="{91F2A2D7-449B-4D30-A273-D5D1DE072857}"/>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13</a:t>
            </a:r>
          </a:p>
        </p:txBody>
      </p:sp>
    </p:spTree>
    <p:extLst>
      <p:ext uri="{BB962C8B-B14F-4D97-AF65-F5344CB8AC3E}">
        <p14:creationId xmlns:p14="http://schemas.microsoft.com/office/powerpoint/2010/main" val="38131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583589" y="354094"/>
            <a:ext cx="6884011" cy="769226"/>
          </a:xfrm>
          <a:prstGeom prst="rect">
            <a:avLst/>
          </a:prstGeom>
        </p:spPr>
        <p:txBody>
          <a:bodyPr wrap="square">
            <a:spAutoFit/>
          </a:bodyPr>
          <a:lstStyle/>
          <a:p>
            <a:r>
              <a:rPr lang="en-US" sz="2200" b="1" dirty="0">
                <a:solidFill>
                  <a:schemeClr val="accent1">
                    <a:lumMod val="75000"/>
                  </a:schemeClr>
                </a:solidFill>
              </a:rPr>
              <a:t>National Export Promotion Policy Development and Implementation Assistance (EPA)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3037097224"/>
              </p:ext>
            </p:extLst>
          </p:nvPr>
        </p:nvGraphicFramePr>
        <p:xfrm>
          <a:off x="7097102" y="1910047"/>
          <a:ext cx="3090607" cy="2850226"/>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636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61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420</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a:t>
                      </a:r>
                      <a:r>
                        <a:rPr lang="en-US" sz="1200" b="1" i="0" u="none" strike="noStrike" dirty="0">
                          <a:solidFill>
                            <a:srgbClr val="2F5597"/>
                          </a:solidFill>
                          <a:effectLst/>
                          <a:latin typeface="Calibri" panose="020F0502020204030204" pitchFamily="34" charset="0"/>
                        </a:rPr>
                        <a:t>6</a:t>
                      </a:r>
                      <a:endParaRPr lang="ru-RU" sz="1200" b="1"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dirty="0">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211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95,28%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dirty="0">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173</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3,94%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87927">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0,39%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313510">
                <a:tc>
                  <a:txBody>
                    <a:bodyPr/>
                    <a:lstStyle/>
                    <a:p>
                      <a:pPr algn="l" rtl="0" fontAlgn="b"/>
                      <a:r>
                        <a:rPr lang="en-US" sz="1100" b="0" i="0" u="none" strike="noStrike" dirty="0">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0,39%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90657">
                <a:tc>
                  <a:txBody>
                    <a:bodyPr/>
                    <a:lstStyle/>
                    <a:p>
                      <a:pPr algn="l" rtl="0" fontAlgn="b"/>
                      <a:r>
                        <a:rPr lang="en-US" sz="1200" b="1" i="0" u="none" strike="noStrike" dirty="0">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216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9" name="Прямоугольник 1">
            <a:extLst>
              <a:ext uri="{FF2B5EF4-FFF2-40B4-BE49-F238E27FC236}">
                <a16:creationId xmlns:a16="http://schemas.microsoft.com/office/drawing/2014/main" id="{9BCB0F54-53D0-4D4D-9842-B73A4493DEDE}"/>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9</a:t>
            </a:r>
          </a:p>
        </p:txBody>
      </p:sp>
      <p:pic>
        <p:nvPicPr>
          <p:cNvPr id="10" name="Рисунок 9">
            <a:extLst>
              <a:ext uri="{FF2B5EF4-FFF2-40B4-BE49-F238E27FC236}">
                <a16:creationId xmlns:a16="http://schemas.microsoft.com/office/drawing/2014/main" id="{755CB12A-F40A-4AC5-B10E-F9053C7FE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2" y="1033473"/>
            <a:ext cx="6426969" cy="5095109"/>
          </a:xfrm>
          <a:prstGeom prst="rect">
            <a:avLst/>
          </a:prstGeom>
        </p:spPr>
      </p:pic>
      <p:sp>
        <p:nvSpPr>
          <p:cNvPr id="11" name="TextBox 10">
            <a:extLst>
              <a:ext uri="{FF2B5EF4-FFF2-40B4-BE49-F238E27FC236}">
                <a16:creationId xmlns:a16="http://schemas.microsoft.com/office/drawing/2014/main" id="{F23879AC-CC91-415B-B284-5D400C587540}"/>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14</a:t>
            </a:r>
          </a:p>
        </p:txBody>
      </p:sp>
    </p:spTree>
    <p:extLst>
      <p:ext uri="{BB962C8B-B14F-4D97-AF65-F5344CB8AC3E}">
        <p14:creationId xmlns:p14="http://schemas.microsoft.com/office/powerpoint/2010/main" val="420153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2" y="343175"/>
            <a:ext cx="6704245" cy="769441"/>
          </a:xfrm>
          <a:prstGeom prst="rect">
            <a:avLst/>
          </a:prstGeom>
        </p:spPr>
        <p:txBody>
          <a:bodyPr wrap="square">
            <a:spAutoFit/>
          </a:bodyPr>
          <a:lstStyle/>
          <a:p>
            <a:r>
              <a:rPr lang="en-US" sz="2200" b="1" dirty="0">
                <a:solidFill>
                  <a:schemeClr val="accent1">
                    <a:lumMod val="75000"/>
                  </a:schemeClr>
                </a:solidFill>
              </a:rPr>
              <a:t> Increasing awareness about pension reform in Ukraine (Pension reform awareness)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32361493"/>
              </p:ext>
            </p:extLst>
          </p:nvPr>
        </p:nvGraphicFramePr>
        <p:xfrm>
          <a:off x="7097102" y="1910047"/>
          <a:ext cx="3090607" cy="2288871"/>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478</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36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478</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36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288382">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427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96,54%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3,46%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0</a:t>
                      </a:r>
                      <a:r>
                        <a:rPr lang="en-US" sz="1200" b="1" i="0" u="none" strike="noStrike" dirty="0">
                          <a:solidFill>
                            <a:srgbClr val="2F5597"/>
                          </a:solidFill>
                          <a:effectLst/>
                          <a:latin typeface="Calibri" panose="020F0502020204030204" pitchFamily="34" charset="0"/>
                        </a:rPr>
                        <a:t>.00</a:t>
                      </a:r>
                      <a:endParaRPr lang="ru-RU" sz="1200" b="1"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11" name="Рисунок 10">
            <a:extLst>
              <a:ext uri="{FF2B5EF4-FFF2-40B4-BE49-F238E27FC236}">
                <a16:creationId xmlns:a16="http://schemas.microsoft.com/office/drawing/2014/main" id="{93CE7617-F69D-4EA6-BD22-882E095A8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10" y="1033474"/>
            <a:ext cx="6425791" cy="5095109"/>
          </a:xfrm>
          <a:prstGeom prst="rect">
            <a:avLst/>
          </a:prstGeom>
        </p:spPr>
      </p:pic>
      <p:sp>
        <p:nvSpPr>
          <p:cNvPr id="7" name="TextBox 6">
            <a:extLst>
              <a:ext uri="{FF2B5EF4-FFF2-40B4-BE49-F238E27FC236}">
                <a16:creationId xmlns:a16="http://schemas.microsoft.com/office/drawing/2014/main" id="{2CAC3120-62AA-4E76-A11C-07708AA9B3F7}"/>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15</a:t>
            </a:r>
          </a:p>
        </p:txBody>
      </p:sp>
    </p:spTree>
    <p:extLst>
      <p:ext uri="{BB962C8B-B14F-4D97-AF65-F5344CB8AC3E}">
        <p14:creationId xmlns:p14="http://schemas.microsoft.com/office/powerpoint/2010/main" val="25638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3" y="334616"/>
            <a:ext cx="6360136" cy="769441"/>
          </a:xfrm>
          <a:prstGeom prst="rect">
            <a:avLst/>
          </a:prstGeom>
        </p:spPr>
        <p:txBody>
          <a:bodyPr wrap="square">
            <a:spAutoFit/>
          </a:bodyPr>
          <a:lstStyle/>
          <a:p>
            <a:r>
              <a:rPr lang="en-US" sz="2200" b="1" dirty="0">
                <a:solidFill>
                  <a:schemeClr val="accent1">
                    <a:lumMod val="75000"/>
                  </a:schemeClr>
                </a:solidFill>
              </a:rPr>
              <a:t>Correction, Update and Verification of Kyiv Advertising Fixture Location Data (KMDA)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4114490779"/>
              </p:ext>
            </p:extLst>
          </p:nvPr>
        </p:nvGraphicFramePr>
        <p:xfrm>
          <a:off x="7106289" y="1927680"/>
          <a:ext cx="3090607" cy="2959194"/>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130</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823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00390">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787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95,64%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a:t>
                      </a:r>
                      <a:r>
                        <a:rPr lang="en-US" sz="1100" b="0" i="0" u="none" strike="noStrike" dirty="0">
                          <a:solidFill>
                            <a:srgbClr val="2F5597"/>
                          </a:solidFill>
                          <a:effectLst/>
                          <a:latin typeface="Calibri" panose="020F0502020204030204" pitchFamily="34" charset="0"/>
                        </a:rPr>
                        <a:t>0</a:t>
                      </a:r>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2,05%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a:t>
                      </a:r>
                      <a:r>
                        <a:rPr lang="en-US" sz="1100" b="0" i="0" u="none" strike="noStrike" dirty="0">
                          <a:solidFill>
                            <a:srgbClr val="2F5597"/>
                          </a:solidFill>
                          <a:effectLst/>
                          <a:latin typeface="Calibri" panose="020F0502020204030204" pitchFamily="34" charset="0"/>
                        </a:rPr>
                        <a:t>0</a:t>
                      </a:r>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1,97%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13510">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0,34%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307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56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9" name="Рисунок 8">
            <a:extLst>
              <a:ext uri="{FF2B5EF4-FFF2-40B4-BE49-F238E27FC236}">
                <a16:creationId xmlns:a16="http://schemas.microsoft.com/office/drawing/2014/main" id="{277BB364-D0E0-4199-A5B4-AE2B9C80F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3" y="1033474"/>
            <a:ext cx="6436156" cy="5095108"/>
          </a:xfrm>
          <a:prstGeom prst="rect">
            <a:avLst/>
          </a:prstGeom>
        </p:spPr>
      </p:pic>
      <p:sp>
        <p:nvSpPr>
          <p:cNvPr id="7" name="TextBox 6">
            <a:extLst>
              <a:ext uri="{FF2B5EF4-FFF2-40B4-BE49-F238E27FC236}">
                <a16:creationId xmlns:a16="http://schemas.microsoft.com/office/drawing/2014/main" id="{07FAFEBA-19C3-4319-B209-A32805D07140}"/>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16</a:t>
            </a:r>
          </a:p>
        </p:txBody>
      </p:sp>
    </p:spTree>
    <p:extLst>
      <p:ext uri="{BB962C8B-B14F-4D97-AF65-F5344CB8AC3E}">
        <p14:creationId xmlns:p14="http://schemas.microsoft.com/office/powerpoint/2010/main" val="380098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3" y="334616"/>
            <a:ext cx="6360136" cy="769441"/>
          </a:xfrm>
          <a:prstGeom prst="rect">
            <a:avLst/>
          </a:prstGeom>
        </p:spPr>
        <p:txBody>
          <a:bodyPr wrap="square">
            <a:spAutoFit/>
          </a:bodyPr>
          <a:lstStyle/>
          <a:p>
            <a:r>
              <a:rPr lang="en-US" sz="2200" b="1" dirty="0" err="1">
                <a:solidFill>
                  <a:schemeClr val="accent1">
                    <a:lumMod val="75000"/>
                  </a:schemeClr>
                </a:solidFill>
              </a:rPr>
              <a:t>Technovation</a:t>
            </a:r>
            <a:r>
              <a:rPr lang="en-US" sz="2200" b="1" dirty="0">
                <a:solidFill>
                  <a:schemeClr val="accent1">
                    <a:lumMod val="75000"/>
                  </a:schemeClr>
                </a:solidFill>
              </a:rPr>
              <a:t> Challenge Ukraine (</a:t>
            </a:r>
            <a:r>
              <a:rPr lang="en-US" sz="2200" b="1" dirty="0" err="1">
                <a:solidFill>
                  <a:schemeClr val="accent1">
                    <a:lumMod val="75000"/>
                  </a:schemeClr>
                </a:solidFill>
              </a:rPr>
              <a:t>Technovation</a:t>
            </a:r>
            <a:r>
              <a:rPr lang="en-US" sz="2200" b="1" dirty="0">
                <a:solidFill>
                  <a:schemeClr val="accent1">
                    <a:lumMod val="75000"/>
                  </a:schemeClr>
                </a:solidFill>
              </a:rPr>
              <a:t> challenge)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497396113"/>
              </p:ext>
            </p:extLst>
          </p:nvPr>
        </p:nvGraphicFramePr>
        <p:xfrm>
          <a:off x="7106289" y="1927680"/>
          <a:ext cx="3090607" cy="2959194"/>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688</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642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00390">
                <a:tc>
                  <a:txBody>
                    <a:bodyPr/>
                    <a:lstStyle/>
                    <a:p>
                      <a:pPr algn="l" rtl="0" fontAlgn="b"/>
                      <a:r>
                        <a:rPr lang="en-US" sz="1100" b="0" i="0" u="none" strike="noStrike" dirty="0">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621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96,71%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2,67%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dirty="0">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0,38%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13510">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56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864528"/>
                  </a:ext>
                </a:extLst>
              </a:tr>
              <a:tr h="290657">
                <a:tc>
                  <a:txBody>
                    <a:bodyPr/>
                    <a:lstStyle/>
                    <a:p>
                      <a:pPr algn="l" rtl="0" fontAlgn="b"/>
                      <a:r>
                        <a:rPr lang="en-US" sz="1200" b="1" i="0" u="none" strike="noStrike" dirty="0">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46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9" name="Рисунок 8">
            <a:extLst>
              <a:ext uri="{FF2B5EF4-FFF2-40B4-BE49-F238E27FC236}">
                <a16:creationId xmlns:a16="http://schemas.microsoft.com/office/drawing/2014/main" id="{4FB0A702-FEBB-468F-A68F-3A805B97E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4" y="1033474"/>
            <a:ext cx="6360135" cy="5095108"/>
          </a:xfrm>
          <a:prstGeom prst="rect">
            <a:avLst/>
          </a:prstGeom>
        </p:spPr>
      </p:pic>
      <p:sp>
        <p:nvSpPr>
          <p:cNvPr id="7" name="TextBox 6">
            <a:extLst>
              <a:ext uri="{FF2B5EF4-FFF2-40B4-BE49-F238E27FC236}">
                <a16:creationId xmlns:a16="http://schemas.microsoft.com/office/drawing/2014/main" id="{DF79032A-49C1-418E-AC4E-465E49B42D1E}"/>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17</a:t>
            </a:r>
          </a:p>
        </p:txBody>
      </p:sp>
    </p:spTree>
    <p:extLst>
      <p:ext uri="{BB962C8B-B14F-4D97-AF65-F5344CB8AC3E}">
        <p14:creationId xmlns:p14="http://schemas.microsoft.com/office/powerpoint/2010/main" val="91176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4" y="318092"/>
            <a:ext cx="7062064" cy="769441"/>
          </a:xfrm>
          <a:prstGeom prst="rect">
            <a:avLst/>
          </a:prstGeom>
        </p:spPr>
        <p:txBody>
          <a:bodyPr wrap="square">
            <a:spAutoFit/>
          </a:bodyPr>
          <a:lstStyle/>
          <a:p>
            <a:r>
              <a:rPr lang="en-US" sz="2200" b="1" dirty="0">
                <a:solidFill>
                  <a:schemeClr val="accent1">
                    <a:lumMod val="75000"/>
                  </a:schemeClr>
                </a:solidFill>
              </a:rPr>
              <a:t>Printing the National Reforms Council Report “Reform progress monitoring 2016” (NRC report printing)</a:t>
            </a:r>
          </a:p>
        </p:txBody>
      </p:sp>
      <p:graphicFrame>
        <p:nvGraphicFramePr>
          <p:cNvPr id="8" name="Таблица 7"/>
          <p:cNvGraphicFramePr>
            <a:graphicFrameLocks noGrp="1"/>
          </p:cNvGraphicFramePr>
          <p:nvPr>
            <p:extLst>
              <p:ext uri="{D42A27DB-BD31-4B8C-83A1-F6EECF244321}">
                <p14:modId xmlns:p14="http://schemas.microsoft.com/office/powerpoint/2010/main" val="2360101529"/>
              </p:ext>
            </p:extLst>
          </p:nvPr>
        </p:nvGraphicFramePr>
        <p:xfrm>
          <a:off x="7030270" y="2639320"/>
          <a:ext cx="3090607" cy="2645684"/>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dirty="0">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369</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369</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00390">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361</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46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97,83%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7</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1,96%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0</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79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0,21%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290657">
                <a:tc>
                  <a:txBody>
                    <a:bodyPr/>
                    <a:lstStyle/>
                    <a:p>
                      <a:pPr algn="l" rtl="0" fontAlgn="b"/>
                      <a:r>
                        <a:rPr lang="en-US" sz="1200" b="1" i="0" u="none" strike="noStrike" dirty="0">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0</a:t>
                      </a:r>
                      <a:r>
                        <a:rPr lang="en-US" sz="1200" b="1" i="0" u="none" strike="noStrike" dirty="0">
                          <a:solidFill>
                            <a:srgbClr val="2F5597"/>
                          </a:solidFill>
                          <a:effectLst/>
                          <a:latin typeface="Calibri" panose="020F0502020204030204" pitchFamily="34" charset="0"/>
                        </a:rPr>
                        <a:t>.00</a:t>
                      </a:r>
                      <a:endParaRPr lang="ru-RU" sz="1200" b="1"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13" name="Рисунок 12">
            <a:extLst>
              <a:ext uri="{FF2B5EF4-FFF2-40B4-BE49-F238E27FC236}">
                <a16:creationId xmlns:a16="http://schemas.microsoft.com/office/drawing/2014/main" id="{D7776B10-7C66-4BB4-A3A3-5016501951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4377" y="1794530"/>
            <a:ext cx="2207191" cy="706301"/>
          </a:xfrm>
          <a:prstGeom prst="rect">
            <a:avLst/>
          </a:prstGeom>
        </p:spPr>
      </p:pic>
      <p:pic>
        <p:nvPicPr>
          <p:cNvPr id="14" name="Picture 4">
            <a:extLst>
              <a:ext uri="{FF2B5EF4-FFF2-40B4-BE49-F238E27FC236}">
                <a16:creationId xmlns:a16="http://schemas.microsoft.com/office/drawing/2014/main" id="{266A6BEB-9339-4BDC-9447-1D8FE3C61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377" y="553479"/>
            <a:ext cx="2341123" cy="1102562"/>
          </a:xfrm>
          <a:prstGeom prst="rect">
            <a:avLst/>
          </a:prstGeom>
        </p:spPr>
      </p:pic>
      <p:pic>
        <p:nvPicPr>
          <p:cNvPr id="10" name="Рисунок 9">
            <a:extLst>
              <a:ext uri="{FF2B5EF4-FFF2-40B4-BE49-F238E27FC236}">
                <a16:creationId xmlns:a16="http://schemas.microsoft.com/office/drawing/2014/main" id="{FBE69A07-B5A9-4FD1-8F46-0A7685BD9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35" y="1023675"/>
            <a:ext cx="6360136" cy="5095109"/>
          </a:xfrm>
          <a:prstGeom prst="rect">
            <a:avLst/>
          </a:prstGeom>
        </p:spPr>
      </p:pic>
      <p:sp>
        <p:nvSpPr>
          <p:cNvPr id="9" name="TextBox 8">
            <a:extLst>
              <a:ext uri="{FF2B5EF4-FFF2-40B4-BE49-F238E27FC236}">
                <a16:creationId xmlns:a16="http://schemas.microsoft.com/office/drawing/2014/main" id="{8F77F945-47F8-4C4D-A420-2579D4EF9B35}"/>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18</a:t>
            </a:r>
          </a:p>
        </p:txBody>
      </p:sp>
    </p:spTree>
    <p:extLst>
      <p:ext uri="{BB962C8B-B14F-4D97-AF65-F5344CB8AC3E}">
        <p14:creationId xmlns:p14="http://schemas.microsoft.com/office/powerpoint/2010/main" val="180968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583588" y="553479"/>
            <a:ext cx="7722211" cy="430887"/>
          </a:xfrm>
          <a:prstGeom prst="rect">
            <a:avLst/>
          </a:prstGeom>
        </p:spPr>
        <p:txBody>
          <a:bodyPr wrap="square">
            <a:spAutoFit/>
          </a:bodyPr>
          <a:lstStyle/>
          <a:p>
            <a:r>
              <a:rPr lang="en-US" sz="2200" b="1" dirty="0">
                <a:solidFill>
                  <a:schemeClr val="accent1">
                    <a:lumMod val="75000"/>
                  </a:schemeClr>
                </a:solidFill>
              </a:rPr>
              <a:t>Project managers office for Ministry of Defense (PMO MoD)</a:t>
            </a:r>
          </a:p>
        </p:txBody>
      </p:sp>
      <p:pic>
        <p:nvPicPr>
          <p:cNvPr id="8"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559" y="659074"/>
            <a:ext cx="1600200" cy="1143000"/>
          </a:xfrm>
          <a:prstGeom prst="rect">
            <a:avLst/>
          </a:prstGeom>
          <a:ln>
            <a:noFill/>
          </a:ln>
          <a:effectLst>
            <a:softEdge rad="112500"/>
          </a:effectLst>
        </p:spPr>
      </p:pic>
      <p:graphicFrame>
        <p:nvGraphicFramePr>
          <p:cNvPr id="9" name="Таблица 8"/>
          <p:cNvGraphicFramePr>
            <a:graphicFrameLocks noGrp="1"/>
          </p:cNvGraphicFramePr>
          <p:nvPr>
            <p:extLst>
              <p:ext uri="{D42A27DB-BD31-4B8C-83A1-F6EECF244321}">
                <p14:modId xmlns:p14="http://schemas.microsoft.com/office/powerpoint/2010/main" val="3528602668"/>
              </p:ext>
            </p:extLst>
          </p:nvPr>
        </p:nvGraphicFramePr>
        <p:xfrm>
          <a:off x="7097102" y="1910047"/>
          <a:ext cx="3090607" cy="2868576"/>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495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87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181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37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40</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39</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96,60%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78018">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1,30%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49854">
                <a:tc>
                  <a:txBody>
                    <a:bodyPr/>
                    <a:lstStyle/>
                    <a:p>
                      <a:pPr algn="l" rtl="0" fontAlgn="b"/>
                      <a:r>
                        <a:rPr lang="en-US" sz="1100" b="0" i="0" u="none" strike="noStrike">
                          <a:solidFill>
                            <a:srgbClr val="2F5597"/>
                          </a:solidFill>
                          <a:effectLst/>
                          <a:latin typeface="Calibri" panose="020F0502020204030204" pitchFamily="34" charset="0"/>
                        </a:rPr>
                        <a:t>Project marketing &amp; PR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1,07%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313510">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43</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1,03%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314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10" name="Прямоугольник 1">
            <a:extLst>
              <a:ext uri="{FF2B5EF4-FFF2-40B4-BE49-F238E27FC236}">
                <a16:creationId xmlns:a16="http://schemas.microsoft.com/office/drawing/2014/main" id="{D5B74045-D3B9-469B-A866-D76CB9B9E88A}"/>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20</a:t>
            </a:r>
          </a:p>
        </p:txBody>
      </p:sp>
      <p:pic>
        <p:nvPicPr>
          <p:cNvPr id="12" name="Рисунок 11">
            <a:extLst>
              <a:ext uri="{FF2B5EF4-FFF2-40B4-BE49-F238E27FC236}">
                <a16:creationId xmlns:a16="http://schemas.microsoft.com/office/drawing/2014/main" id="{5BC195D1-7668-4133-B897-0BA28B687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31" y="1031394"/>
            <a:ext cx="6455171" cy="5095109"/>
          </a:xfrm>
          <a:prstGeom prst="rect">
            <a:avLst/>
          </a:prstGeom>
        </p:spPr>
      </p:pic>
      <p:sp>
        <p:nvSpPr>
          <p:cNvPr id="11" name="TextBox 10">
            <a:extLst>
              <a:ext uri="{FF2B5EF4-FFF2-40B4-BE49-F238E27FC236}">
                <a16:creationId xmlns:a16="http://schemas.microsoft.com/office/drawing/2014/main" id="{ECAFBC55-EDB2-4E86-8052-6EC659F29DBB}"/>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19</a:t>
            </a:r>
          </a:p>
        </p:txBody>
      </p:sp>
    </p:spTree>
    <p:extLst>
      <p:ext uri="{BB962C8B-B14F-4D97-AF65-F5344CB8AC3E}">
        <p14:creationId xmlns:p14="http://schemas.microsoft.com/office/powerpoint/2010/main" val="366465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645169" y="6643173"/>
            <a:ext cx="2810394" cy="323165"/>
          </a:xfrm>
          <a:prstGeom prst="rect">
            <a:avLst/>
          </a:prstGeom>
        </p:spPr>
        <p:txBody>
          <a:bodyPr wrap="square">
            <a:spAutoFit/>
          </a:bodyPr>
          <a:lstStyle/>
          <a:p>
            <a:r>
              <a:rPr lang="en-US" sz="1500" dirty="0">
                <a:solidFill>
                  <a:srgbClr val="0086CF"/>
                </a:solidFill>
              </a:rPr>
              <a:t>Financial report 2017</a:t>
            </a:r>
            <a:r>
              <a:rPr lang="en-US" sz="1500" dirty="0"/>
              <a:t> </a:t>
            </a:r>
            <a:endParaRPr lang="uk-UA" sz="1500" dirty="0"/>
          </a:p>
        </p:txBody>
      </p:sp>
      <p:sp>
        <p:nvSpPr>
          <p:cNvPr id="8" name="Прямоугольник 7"/>
          <p:cNvSpPr/>
          <p:nvPr/>
        </p:nvSpPr>
        <p:spPr>
          <a:xfrm>
            <a:off x="1881176" y="575724"/>
            <a:ext cx="8366282" cy="5447645"/>
          </a:xfrm>
          <a:prstGeom prst="rect">
            <a:avLst/>
          </a:prstGeom>
        </p:spPr>
        <p:txBody>
          <a:bodyPr wrap="square">
            <a:spAutoFit/>
          </a:bodyPr>
          <a:lstStyle/>
          <a:p>
            <a:r>
              <a:rPr lang="en-US" sz="1200" b="1" cap="all" dirty="0"/>
              <a:t>NON-GOVERNMENTAL UNION "FOUNDATION FOR SUPPORT OF REFORMS IN UKRAINE"</a:t>
            </a:r>
            <a:endParaRPr lang="ru-RU" sz="1200" b="1" cap="all" dirty="0"/>
          </a:p>
          <a:p>
            <a:endParaRPr lang="en-US" sz="1200" b="1" cap="all" dirty="0"/>
          </a:p>
          <a:p>
            <a:endParaRPr lang="ru-RU" sz="1200" dirty="0"/>
          </a:p>
          <a:p>
            <a:r>
              <a:rPr lang="en-US" sz="1200" dirty="0"/>
              <a:t>Non-governmental union "Foundation for support of reforms in Ukraine" is an independent, non-governmental union that has been operating since 2015.</a:t>
            </a:r>
            <a:endParaRPr lang="ru-RU" sz="1200" dirty="0"/>
          </a:p>
          <a:p>
            <a:endParaRPr lang="en-US" sz="1200" dirty="0"/>
          </a:p>
          <a:p>
            <a:endParaRPr lang="ru-RU" sz="1200" dirty="0"/>
          </a:p>
          <a:p>
            <a:endParaRPr lang="ru-RU" sz="1200" dirty="0"/>
          </a:p>
          <a:p>
            <a:r>
              <a:rPr lang="en-US" sz="1200" dirty="0"/>
              <a:t>The Foundation was founded at the discretion of the National Reforms Council jointly with the European Bank for Reconstruction and Development, at support of International Renaissance Foundation. "Foundation for support of reforms in Ukraine" foundation was stipulated in a panel session of the National Reforms Council through the President of Ukraine and the other members of NRC.</a:t>
            </a:r>
            <a:endParaRPr lang="ru-RU" sz="1200" dirty="0"/>
          </a:p>
          <a:p>
            <a:endParaRPr lang="en-US" sz="1200" dirty="0"/>
          </a:p>
          <a:p>
            <a:endParaRPr lang="ru-RU" sz="1200" b="1" dirty="0"/>
          </a:p>
          <a:p>
            <a:endParaRPr lang="ru-RU" sz="1200" b="1" dirty="0"/>
          </a:p>
          <a:p>
            <a:r>
              <a:rPr lang="en-US" sz="1200" b="1" dirty="0"/>
              <a:t>Our objective and primary goal</a:t>
            </a:r>
            <a:r>
              <a:rPr lang="en-US" sz="1200" dirty="0"/>
              <a:t> is to promote the development of Ukraine and improve the material well-being of its citizens by supporting the development and implementation of reforms in Ukraine.</a:t>
            </a:r>
          </a:p>
          <a:p>
            <a:r>
              <a:rPr lang="en-US" sz="1200" dirty="0"/>
              <a:t>The organization is financially backed by the international funders and separate Ukrainian and foreign organizations and citizens. All launched initiatives and implemented projects will be published in the Foundation annual reports and brief graphical reports in the course of the year.</a:t>
            </a:r>
            <a:endParaRPr lang="ru-RU" sz="1200" dirty="0"/>
          </a:p>
          <a:p>
            <a:endParaRPr lang="en-US" sz="1200" dirty="0"/>
          </a:p>
          <a:p>
            <a:endParaRPr lang="ru-RU" sz="1200" b="1" dirty="0"/>
          </a:p>
          <a:p>
            <a:endParaRPr lang="ru-RU" sz="1200" b="1" dirty="0"/>
          </a:p>
          <a:p>
            <a:r>
              <a:rPr lang="en-US" sz="1200" b="1" dirty="0"/>
              <a:t>The Governing bodies</a:t>
            </a:r>
            <a:r>
              <a:rPr lang="en-US" sz="1200" dirty="0"/>
              <a:t> of the "Foundation for support of reforms in Ukraine" is the Meeting (the supreme governing body), Supervisory Board (supervisory body concerning statutory and financial activities and Fund assets permitted use) and the Executive Director.</a:t>
            </a:r>
            <a:endParaRPr lang="ru-RU" sz="1200" dirty="0"/>
          </a:p>
          <a:p>
            <a:endParaRPr lang="en-US" sz="1200" dirty="0"/>
          </a:p>
          <a:p>
            <a:endParaRPr lang="ru-RU" sz="1200" dirty="0"/>
          </a:p>
          <a:p>
            <a:endParaRPr lang="ru-RU" sz="1200" dirty="0"/>
          </a:p>
          <a:p>
            <a:r>
              <a:rPr lang="en-US" sz="1200" dirty="0"/>
              <a:t>The Executive Director of the Non-governmental union "Foundation for support of reforms in Ukraine" is </a:t>
            </a:r>
            <a:r>
              <a:rPr lang="en-US" sz="1200" b="1" dirty="0" err="1"/>
              <a:t>Yuriy</a:t>
            </a:r>
            <a:r>
              <a:rPr lang="en-US" sz="1200" b="1" dirty="0"/>
              <a:t> </a:t>
            </a:r>
            <a:r>
              <a:rPr lang="en-US" sz="1200" b="1" dirty="0" err="1"/>
              <a:t>Shkil</a:t>
            </a:r>
            <a:r>
              <a:rPr lang="en-US" sz="1200" dirty="0"/>
              <a:t>.</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73" y="1147089"/>
            <a:ext cx="255107" cy="255107"/>
          </a:xfrm>
          <a:prstGeom prst="rect">
            <a:avLst/>
          </a:prstGeom>
        </p:spPr>
      </p:pic>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72" y="2066107"/>
            <a:ext cx="255107" cy="255107"/>
          </a:xfrm>
          <a:prstGeom prst="rect">
            <a:avLst/>
          </a:prstGeom>
        </p:spPr>
      </p:pic>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71" y="3171992"/>
            <a:ext cx="255107" cy="255107"/>
          </a:xfrm>
          <a:prstGeom prst="rect">
            <a:avLst/>
          </a:prstGeom>
        </p:spPr>
      </p:pic>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71" y="4589774"/>
            <a:ext cx="255107" cy="255107"/>
          </a:xfrm>
          <a:prstGeom prst="rect">
            <a:avLst/>
          </a:prstGeom>
        </p:spPr>
      </p:pic>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370" y="5633483"/>
            <a:ext cx="255107" cy="255107"/>
          </a:xfrm>
          <a:prstGeom prst="rect">
            <a:avLst/>
          </a:prstGeom>
        </p:spPr>
      </p:pic>
      <p:sp>
        <p:nvSpPr>
          <p:cNvPr id="10" name="TextBox 9">
            <a:extLst>
              <a:ext uri="{FF2B5EF4-FFF2-40B4-BE49-F238E27FC236}">
                <a16:creationId xmlns:a16="http://schemas.microsoft.com/office/drawing/2014/main" id="{DB52A30D-0B5B-4855-B9F5-39E4F53DF227}"/>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a:t>
            </a:r>
          </a:p>
        </p:txBody>
      </p:sp>
    </p:spTree>
    <p:extLst>
      <p:ext uri="{BB962C8B-B14F-4D97-AF65-F5344CB8AC3E}">
        <p14:creationId xmlns:p14="http://schemas.microsoft.com/office/powerpoint/2010/main" val="251192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3" y="317599"/>
            <a:ext cx="6806992" cy="769441"/>
          </a:xfrm>
          <a:prstGeom prst="rect">
            <a:avLst/>
          </a:prstGeom>
        </p:spPr>
        <p:txBody>
          <a:bodyPr wrap="square">
            <a:spAutoFit/>
          </a:bodyPr>
          <a:lstStyle/>
          <a:p>
            <a:r>
              <a:rPr lang="en-US" sz="2200" b="1" dirty="0">
                <a:solidFill>
                  <a:schemeClr val="accent1">
                    <a:lumMod val="75000"/>
                  </a:schemeClr>
                </a:solidFill>
              </a:rPr>
              <a:t>Investment promotion administration</a:t>
            </a:r>
            <a:r>
              <a:rPr lang="ru-RU" sz="2200" b="1" dirty="0">
                <a:solidFill>
                  <a:schemeClr val="accent1">
                    <a:lumMod val="75000"/>
                  </a:schemeClr>
                </a:solidFill>
              </a:rPr>
              <a:t> </a:t>
            </a:r>
            <a:r>
              <a:rPr lang="en-US" sz="2200" b="1" dirty="0">
                <a:solidFill>
                  <a:schemeClr val="accent1">
                    <a:lumMod val="75000"/>
                  </a:schemeClr>
                </a:solidFill>
              </a:rPr>
              <a:t>&amp; State owned enterprises (IPA SOE) </a:t>
            </a:r>
          </a:p>
        </p:txBody>
      </p:sp>
      <p:pic>
        <p:nvPicPr>
          <p:cNvPr id="8" name="Рисунок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5424" y="1001479"/>
            <a:ext cx="2223000" cy="666900"/>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2549604515"/>
              </p:ext>
            </p:extLst>
          </p:nvPr>
        </p:nvGraphicFramePr>
        <p:xfrm>
          <a:off x="7097102" y="1910047"/>
          <a:ext cx="3090607" cy="2807104"/>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459</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492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166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78,17%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278</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18,64%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25</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1,69%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13510">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34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1,50%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90657">
                <a:tc>
                  <a:txBody>
                    <a:bodyPr/>
                    <a:lstStyle/>
                    <a:p>
                      <a:pPr algn="l" rtl="0" fontAlgn="b"/>
                      <a:r>
                        <a:rPr lang="en-US" sz="1200" b="1" i="0" u="none" strike="noStrike" dirty="0">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-32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12" name="Прямоугольник 1">
            <a:extLst>
              <a:ext uri="{FF2B5EF4-FFF2-40B4-BE49-F238E27FC236}">
                <a16:creationId xmlns:a16="http://schemas.microsoft.com/office/drawing/2014/main" id="{A05F5DD1-4A0D-4420-870E-5971DE1F91D1}"/>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8</a:t>
            </a:r>
          </a:p>
        </p:txBody>
      </p:sp>
      <p:pic>
        <p:nvPicPr>
          <p:cNvPr id="10" name="Рисунок 9">
            <a:extLst>
              <a:ext uri="{FF2B5EF4-FFF2-40B4-BE49-F238E27FC236}">
                <a16:creationId xmlns:a16="http://schemas.microsoft.com/office/drawing/2014/main" id="{FA6BE388-175C-4AFB-907D-37AF3B1AD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3" y="1001479"/>
            <a:ext cx="6426969" cy="5127104"/>
          </a:xfrm>
          <a:prstGeom prst="rect">
            <a:avLst/>
          </a:prstGeom>
        </p:spPr>
      </p:pic>
      <p:sp>
        <p:nvSpPr>
          <p:cNvPr id="11" name="TextBox 10">
            <a:extLst>
              <a:ext uri="{FF2B5EF4-FFF2-40B4-BE49-F238E27FC236}">
                <a16:creationId xmlns:a16="http://schemas.microsoft.com/office/drawing/2014/main" id="{AD1AE964-46AB-4A18-A99C-6B87BBAE3D4C}"/>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20</a:t>
            </a:r>
          </a:p>
        </p:txBody>
      </p:sp>
    </p:spTree>
    <p:extLst>
      <p:ext uri="{BB962C8B-B14F-4D97-AF65-F5344CB8AC3E}">
        <p14:creationId xmlns:p14="http://schemas.microsoft.com/office/powerpoint/2010/main" val="697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3" y="578420"/>
            <a:ext cx="7760312" cy="430887"/>
          </a:xfrm>
          <a:prstGeom prst="rect">
            <a:avLst/>
          </a:prstGeom>
        </p:spPr>
        <p:txBody>
          <a:bodyPr wrap="square">
            <a:spAutoFit/>
          </a:bodyPr>
          <a:lstStyle/>
          <a:p>
            <a:r>
              <a:rPr lang="en-US" sz="2200" b="1" dirty="0">
                <a:solidFill>
                  <a:schemeClr val="accent1">
                    <a:lumMod val="75000"/>
                  </a:schemeClr>
                </a:solidFill>
              </a:rPr>
              <a:t>Reforms communication project in Ukraine (RCP in Ukraine) </a:t>
            </a:r>
          </a:p>
        </p:txBody>
      </p:sp>
      <p:pic>
        <p:nvPicPr>
          <p:cNvPr id="8" name="Рисунок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5424" y="1001479"/>
            <a:ext cx="2223000" cy="666900"/>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763540011"/>
              </p:ext>
            </p:extLst>
          </p:nvPr>
        </p:nvGraphicFramePr>
        <p:xfrm>
          <a:off x="7097102" y="1910047"/>
          <a:ext cx="3090607" cy="2629939"/>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055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787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53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288382">
                <a:tc>
                  <a:txBody>
                    <a:bodyPr/>
                    <a:lstStyle/>
                    <a:p>
                      <a:pPr algn="l" rtl="0" fontAlgn="b"/>
                      <a:r>
                        <a:rPr lang="en-US" sz="11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712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90,44%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63</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8,05%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313510">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89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1,51%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267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12" name="Прямоугольник 1">
            <a:extLst>
              <a:ext uri="{FF2B5EF4-FFF2-40B4-BE49-F238E27FC236}">
                <a16:creationId xmlns:a16="http://schemas.microsoft.com/office/drawing/2014/main" id="{9DC3E61D-1120-40D9-BA23-AB1CB0EEC4EB}"/>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4</a:t>
            </a:r>
          </a:p>
        </p:txBody>
      </p:sp>
      <p:pic>
        <p:nvPicPr>
          <p:cNvPr id="11" name="Рисунок 10">
            <a:extLst>
              <a:ext uri="{FF2B5EF4-FFF2-40B4-BE49-F238E27FC236}">
                <a16:creationId xmlns:a16="http://schemas.microsoft.com/office/drawing/2014/main" id="{ADB90EA7-2E4E-4AA5-8D7A-F1F8761FC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2" y="1033473"/>
            <a:ext cx="6426969" cy="5095109"/>
          </a:xfrm>
          <a:prstGeom prst="rect">
            <a:avLst/>
          </a:prstGeom>
        </p:spPr>
      </p:pic>
      <p:sp>
        <p:nvSpPr>
          <p:cNvPr id="10" name="TextBox 9">
            <a:extLst>
              <a:ext uri="{FF2B5EF4-FFF2-40B4-BE49-F238E27FC236}">
                <a16:creationId xmlns:a16="http://schemas.microsoft.com/office/drawing/2014/main" id="{E4E60C3B-FE19-4FBF-B62B-43F3E6583F2B}"/>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21</a:t>
            </a:r>
          </a:p>
        </p:txBody>
      </p:sp>
    </p:spTree>
    <p:extLst>
      <p:ext uri="{BB962C8B-B14F-4D97-AF65-F5344CB8AC3E}">
        <p14:creationId xmlns:p14="http://schemas.microsoft.com/office/powerpoint/2010/main" val="69019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583589" y="553479"/>
            <a:ext cx="6360136" cy="430887"/>
          </a:xfrm>
          <a:prstGeom prst="rect">
            <a:avLst/>
          </a:prstGeom>
        </p:spPr>
        <p:txBody>
          <a:bodyPr wrap="square">
            <a:spAutoFit/>
          </a:bodyPr>
          <a:lstStyle/>
          <a:p>
            <a:r>
              <a:rPr lang="en-US" sz="2200" b="1" dirty="0">
                <a:solidFill>
                  <a:schemeClr val="accent1">
                    <a:lumMod val="75000"/>
                  </a:schemeClr>
                </a:solidFill>
              </a:rPr>
              <a:t>International Mayors’ Summit 2017 (IMS 2017)</a:t>
            </a:r>
          </a:p>
        </p:txBody>
      </p:sp>
      <p:graphicFrame>
        <p:nvGraphicFramePr>
          <p:cNvPr id="9" name="Таблица 8"/>
          <p:cNvGraphicFramePr>
            <a:graphicFrameLocks noGrp="1"/>
          </p:cNvGraphicFramePr>
          <p:nvPr>
            <p:extLst>
              <p:ext uri="{D42A27DB-BD31-4B8C-83A1-F6EECF244321}">
                <p14:modId xmlns:p14="http://schemas.microsoft.com/office/powerpoint/2010/main" val="1790898011"/>
              </p:ext>
            </p:extLst>
          </p:nvPr>
        </p:nvGraphicFramePr>
        <p:xfrm>
          <a:off x="7097102" y="1910047"/>
          <a:ext cx="3090607" cy="2555066"/>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537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537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dirty="0">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511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66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95,24%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78018">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25</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4,67%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49854">
                <a:tc>
                  <a:txBody>
                    <a:bodyPr/>
                    <a:lstStyle/>
                    <a:p>
                      <a:pPr algn="l" rtl="0" fontAlgn="b"/>
                      <a:r>
                        <a:rPr lang="en-US" sz="1100" b="0" i="0" u="none" strike="noStrike" dirty="0">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0</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5</a:t>
                      </a:r>
                      <a:r>
                        <a:rPr lang="en-US" sz="1100" b="0" i="0" u="none" strike="noStrike" dirty="0">
                          <a:solidFill>
                            <a:srgbClr val="2F5597"/>
                          </a:solidFill>
                          <a:effectLst/>
                          <a:latin typeface="Calibri" panose="020F0502020204030204" pitchFamily="34" charset="0"/>
                        </a:rPr>
                        <a:t>0</a:t>
                      </a:r>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0,09%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0</a:t>
                      </a:r>
                      <a:r>
                        <a:rPr lang="en-US" sz="1200" b="1" i="0" u="none" strike="noStrike" dirty="0">
                          <a:solidFill>
                            <a:srgbClr val="2F5597"/>
                          </a:solidFill>
                          <a:effectLst/>
                          <a:latin typeface="Calibri" panose="020F0502020204030204" pitchFamily="34" charset="0"/>
                        </a:rPr>
                        <a:t>.00</a:t>
                      </a:r>
                      <a:endParaRPr lang="ru-RU" sz="1200" b="1"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1026" name="Picture 2" descr="Картинки по запросу датагруп логотип">
            <a:extLst>
              <a:ext uri="{FF2B5EF4-FFF2-40B4-BE49-F238E27FC236}">
                <a16:creationId xmlns:a16="http://schemas.microsoft.com/office/drawing/2014/main" id="{C8D0A04F-6D39-4398-8F65-7AB288E1C1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12" t="18883" r="11760" b="23423"/>
          <a:stretch/>
        </p:blipFill>
        <p:spPr bwMode="auto">
          <a:xfrm>
            <a:off x="7569023" y="741306"/>
            <a:ext cx="1997307" cy="917003"/>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69A29F4-56CB-41A1-8EBC-FE4FA1D6D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33" y="1044176"/>
            <a:ext cx="6360136" cy="5084405"/>
          </a:xfrm>
          <a:prstGeom prst="rect">
            <a:avLst/>
          </a:prstGeom>
        </p:spPr>
      </p:pic>
      <p:sp>
        <p:nvSpPr>
          <p:cNvPr id="7" name="TextBox 6">
            <a:extLst>
              <a:ext uri="{FF2B5EF4-FFF2-40B4-BE49-F238E27FC236}">
                <a16:creationId xmlns:a16="http://schemas.microsoft.com/office/drawing/2014/main" id="{FB865577-3326-4FD2-9CD5-6FCBF7087842}"/>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22</a:t>
            </a:r>
          </a:p>
        </p:txBody>
      </p:sp>
    </p:spTree>
    <p:extLst>
      <p:ext uri="{BB962C8B-B14F-4D97-AF65-F5344CB8AC3E}">
        <p14:creationId xmlns:p14="http://schemas.microsoft.com/office/powerpoint/2010/main" val="449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70133" y="334616"/>
            <a:ext cx="8492340" cy="769441"/>
          </a:xfrm>
          <a:prstGeom prst="rect">
            <a:avLst/>
          </a:prstGeom>
        </p:spPr>
        <p:txBody>
          <a:bodyPr wrap="square">
            <a:spAutoFit/>
          </a:bodyPr>
          <a:lstStyle/>
          <a:p>
            <a:r>
              <a:rPr lang="en-US" sz="2200" b="1" dirty="0">
                <a:solidFill>
                  <a:schemeClr val="accent1">
                    <a:lumMod val="75000"/>
                  </a:schemeClr>
                </a:solidFill>
              </a:rPr>
              <a:t>Support to the Implementation of the European Union – Ukraine Association Agreement” Project (EU-UA Association Agreement)</a:t>
            </a:r>
          </a:p>
        </p:txBody>
      </p:sp>
      <p:graphicFrame>
        <p:nvGraphicFramePr>
          <p:cNvPr id="8" name="Таблица 7"/>
          <p:cNvGraphicFramePr>
            <a:graphicFrameLocks noGrp="1"/>
          </p:cNvGraphicFramePr>
          <p:nvPr>
            <p:extLst>
              <p:ext uri="{D42A27DB-BD31-4B8C-83A1-F6EECF244321}">
                <p14:modId xmlns:p14="http://schemas.microsoft.com/office/powerpoint/2010/main" val="85043797"/>
              </p:ext>
            </p:extLst>
          </p:nvPr>
        </p:nvGraphicFramePr>
        <p:xfrm>
          <a:off x="7106289" y="1927680"/>
          <a:ext cx="3090607" cy="2645684"/>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92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86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67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00390">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80</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83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93,26%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dirty="0">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5</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56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6,42%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running cost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0</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28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34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3074" name="Picture 2" descr="Картинки по запросу association4u лого">
            <a:extLst>
              <a:ext uri="{FF2B5EF4-FFF2-40B4-BE49-F238E27FC236}">
                <a16:creationId xmlns:a16="http://schemas.microsoft.com/office/drawing/2014/main" id="{5380F460-5EC6-4233-8730-7BAB15E291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2073" y="1220215"/>
            <a:ext cx="2617387" cy="46513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54F6D31-FC80-4060-BAC9-868713A6C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84" y="1033473"/>
            <a:ext cx="6362571" cy="5095108"/>
          </a:xfrm>
          <a:prstGeom prst="rect">
            <a:avLst/>
          </a:prstGeom>
        </p:spPr>
      </p:pic>
      <p:sp>
        <p:nvSpPr>
          <p:cNvPr id="7" name="TextBox 6">
            <a:extLst>
              <a:ext uri="{FF2B5EF4-FFF2-40B4-BE49-F238E27FC236}">
                <a16:creationId xmlns:a16="http://schemas.microsoft.com/office/drawing/2014/main" id="{19BCE652-7FA0-4591-A92C-1300A1F7A137}"/>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23</a:t>
            </a:r>
          </a:p>
        </p:txBody>
      </p:sp>
    </p:spTree>
    <p:extLst>
      <p:ext uri="{BB962C8B-B14F-4D97-AF65-F5344CB8AC3E}">
        <p14:creationId xmlns:p14="http://schemas.microsoft.com/office/powerpoint/2010/main" val="136233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2" name="Прямоугольник 1"/>
          <p:cNvSpPr/>
          <p:nvPr/>
        </p:nvSpPr>
        <p:spPr>
          <a:xfrm>
            <a:off x="847957" y="630299"/>
            <a:ext cx="4522392" cy="430887"/>
          </a:xfrm>
          <a:prstGeom prst="rect">
            <a:avLst/>
          </a:prstGeom>
        </p:spPr>
        <p:txBody>
          <a:bodyPr wrap="none">
            <a:spAutoFit/>
          </a:bodyPr>
          <a:lstStyle/>
          <a:p>
            <a:r>
              <a:rPr lang="en-US" sz="2200" b="1" dirty="0">
                <a:solidFill>
                  <a:schemeClr val="accent1">
                    <a:lumMod val="75000"/>
                  </a:schemeClr>
                </a:solidFill>
              </a:rPr>
              <a:t>Expenditures breakdown by category</a:t>
            </a:r>
          </a:p>
        </p:txBody>
      </p:sp>
      <p:graphicFrame>
        <p:nvGraphicFramePr>
          <p:cNvPr id="8" name="Таблица 7"/>
          <p:cNvGraphicFramePr>
            <a:graphicFrameLocks noGrp="1"/>
          </p:cNvGraphicFramePr>
          <p:nvPr>
            <p:extLst>
              <p:ext uri="{D42A27DB-BD31-4B8C-83A1-F6EECF244321}">
                <p14:modId xmlns:p14="http://schemas.microsoft.com/office/powerpoint/2010/main" val="2902568811"/>
              </p:ext>
            </p:extLst>
          </p:nvPr>
        </p:nvGraphicFramePr>
        <p:xfrm>
          <a:off x="7102764" y="1430197"/>
          <a:ext cx="2921065" cy="2991264"/>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44844495"/>
                    </a:ext>
                  </a:extLst>
                </a:gridCol>
                <a:gridCol w="942109">
                  <a:extLst>
                    <a:ext uri="{9D8B030D-6E8A-4147-A177-3AD203B41FA5}">
                      <a16:colId xmlns:a16="http://schemas.microsoft.com/office/drawing/2014/main" val="132618080"/>
                    </a:ext>
                  </a:extLst>
                </a:gridCol>
                <a:gridCol w="759756">
                  <a:extLst>
                    <a:ext uri="{9D8B030D-6E8A-4147-A177-3AD203B41FA5}">
                      <a16:colId xmlns:a16="http://schemas.microsoft.com/office/drawing/2014/main" val="1077389348"/>
                    </a:ext>
                  </a:extLst>
                </a:gridCol>
              </a:tblGrid>
              <a:tr h="777294">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en-US"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Expenses,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p>
                      <a:pPr marL="0" algn="ctr" defTabSz="1007943" rtl="0" eaLnBrk="1" latinLnBrk="0" hangingPunct="1"/>
                      <a:r>
                        <a:rPr lang="en-US" sz="1400" b="1" i="1" kern="1200" dirty="0">
                          <a:solidFill>
                            <a:schemeClr val="accent1">
                              <a:lumMod val="75000"/>
                            </a:schemeClr>
                          </a:solidFill>
                          <a:effectLst/>
                          <a:latin typeface="+mn-lt"/>
                          <a:ea typeface="+mn-ea"/>
                          <a:cs typeface="+mn-cs"/>
                        </a:rPr>
                        <a:t>of</a:t>
                      </a:r>
                    </a:p>
                    <a:p>
                      <a:pPr marL="0" algn="ctr" defTabSz="1007943" rtl="0" eaLnBrk="1" latinLnBrk="0" hangingPunct="1"/>
                      <a:r>
                        <a:rPr lang="en-US" sz="1400" b="1" i="1" kern="1200" dirty="0">
                          <a:solidFill>
                            <a:schemeClr val="accent1">
                              <a:lumMod val="75000"/>
                            </a:schemeClr>
                          </a:solidFill>
                          <a:effectLst/>
                          <a:latin typeface="+mn-lt"/>
                          <a:ea typeface="+mn-ea"/>
                          <a:cs typeface="+mn-cs"/>
                        </a:rPr>
                        <a:t>funding</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450527">
                <a:tc>
                  <a:txBody>
                    <a:bodyPr/>
                    <a:lstStyle/>
                    <a:p>
                      <a:pPr algn="l" rtl="0" fontAlgn="b"/>
                      <a:r>
                        <a:rPr lang="en-US" sz="12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105</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766</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57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86,10%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288382">
                <a:tc>
                  <a:txBody>
                    <a:bodyPr/>
                    <a:lstStyle/>
                    <a:p>
                      <a:pPr algn="l" rtl="0" fontAlgn="b"/>
                      <a:r>
                        <a:rPr lang="en-US" sz="1200" b="0" i="0" u="none" strike="noStrike">
                          <a:solidFill>
                            <a:srgbClr val="2F5597"/>
                          </a:solidFill>
                          <a:effectLst/>
                          <a:latin typeface="Calibri" panose="020F0502020204030204" pitchFamily="34" charset="0"/>
                        </a:rPr>
                        <a:t>Project marketing &amp; PR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7</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312</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3</a:t>
                      </a:r>
                      <a:r>
                        <a:rPr lang="en-US" sz="1200" b="0" i="0" u="none" strike="noStrike" dirty="0">
                          <a:solidFill>
                            <a:srgbClr val="2F5597"/>
                          </a:solidFill>
                          <a:effectLst/>
                          <a:latin typeface="Calibri" panose="020F0502020204030204" pitchFamily="34" charset="0"/>
                        </a:rPr>
                        <a:t>0</a:t>
                      </a:r>
                      <a:endParaRPr lang="ru-RU" sz="12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5,95%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41745">
                <a:tc>
                  <a:txBody>
                    <a:bodyPr/>
                    <a:lstStyle/>
                    <a:p>
                      <a:pPr algn="l" rtl="0" fontAlgn="b"/>
                      <a:r>
                        <a:rPr lang="en-US" sz="1200" b="0" i="0" u="none" strike="noStrike">
                          <a:solidFill>
                            <a:srgbClr val="2F5597"/>
                          </a:solidFill>
                          <a:effectLst/>
                          <a:latin typeface="Calibri" panose="020F0502020204030204" pitchFamily="34" charset="0"/>
                        </a:rPr>
                        <a:t>Project running costs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5</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845</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4,76%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424873">
                <a:tc>
                  <a:txBody>
                    <a:bodyPr/>
                    <a:lstStyle/>
                    <a:p>
                      <a:pPr algn="l" rtl="0" fontAlgn="b"/>
                      <a:r>
                        <a:rPr lang="en-US" sz="12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3</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920</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3,19%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87122">
                <a:tc>
                  <a:txBody>
                    <a:bodyPr/>
                    <a:lstStyle/>
                    <a:p>
                      <a:pPr algn="l" rtl="0" fontAlgn="b"/>
                      <a:r>
                        <a:rPr lang="en-US" sz="1200" b="1" i="0" u="none" strike="noStrike">
                          <a:solidFill>
                            <a:srgbClr val="2F5597"/>
                          </a:solidFill>
                          <a:effectLst/>
                          <a:latin typeface="Calibri" panose="020F0502020204030204" pitchFamily="34" charset="0"/>
                        </a:rPr>
                        <a:t>Total</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122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844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100,00%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883055"/>
                  </a:ext>
                </a:extLst>
              </a:tr>
            </a:tbl>
          </a:graphicData>
        </a:graphic>
      </p:graphicFrame>
      <p:pic>
        <p:nvPicPr>
          <p:cNvPr id="9" name="Рисунок 8">
            <a:extLst>
              <a:ext uri="{FF2B5EF4-FFF2-40B4-BE49-F238E27FC236}">
                <a16:creationId xmlns:a16="http://schemas.microsoft.com/office/drawing/2014/main" id="{38C3579F-78C3-46FF-8357-6AAA178DE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4" y="1061184"/>
            <a:ext cx="6305471" cy="5068293"/>
          </a:xfrm>
          <a:prstGeom prst="rect">
            <a:avLst/>
          </a:prstGeom>
        </p:spPr>
      </p:pic>
      <p:sp>
        <p:nvSpPr>
          <p:cNvPr id="6" name="TextBox 5">
            <a:extLst>
              <a:ext uri="{FF2B5EF4-FFF2-40B4-BE49-F238E27FC236}">
                <a16:creationId xmlns:a16="http://schemas.microsoft.com/office/drawing/2014/main" id="{22B952A0-A592-47A6-8785-67071F5E4DA7}"/>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24</a:t>
            </a:r>
          </a:p>
        </p:txBody>
      </p:sp>
    </p:spTree>
    <p:extLst>
      <p:ext uri="{BB962C8B-B14F-4D97-AF65-F5344CB8AC3E}">
        <p14:creationId xmlns:p14="http://schemas.microsoft.com/office/powerpoint/2010/main" val="268686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pic>
        <p:nvPicPr>
          <p:cNvPr id="6" name="Рисунок 5">
            <a:extLst>
              <a:ext uri="{FF2B5EF4-FFF2-40B4-BE49-F238E27FC236}">
                <a16:creationId xmlns:a16="http://schemas.microsoft.com/office/drawing/2014/main" id="{859F8C59-91E0-44F0-B09D-5C6E4115FC1B}"/>
              </a:ext>
            </a:extLst>
          </p:cNvPr>
          <p:cNvPicPr>
            <a:picLocks noChangeAspect="1"/>
          </p:cNvPicPr>
          <p:nvPr/>
        </p:nvPicPr>
        <p:blipFill rotWithShape="1">
          <a:blip r:embed="rId2">
            <a:extLst>
              <a:ext uri="{28A0092B-C50C-407E-A947-70E740481C1C}">
                <a14:useLocalDpi xmlns:a14="http://schemas.microsoft.com/office/drawing/2010/main" val="0"/>
              </a:ext>
            </a:extLst>
          </a:blip>
          <a:srcRect l="509" t="1209" r="1086" b="589"/>
          <a:stretch/>
        </p:blipFill>
        <p:spPr>
          <a:xfrm>
            <a:off x="738351" y="1013047"/>
            <a:ext cx="9292339" cy="4876477"/>
          </a:xfrm>
          <a:prstGeom prst="rect">
            <a:avLst/>
          </a:prstGeom>
        </p:spPr>
      </p:pic>
      <p:sp>
        <p:nvSpPr>
          <p:cNvPr id="4" name="TextBox 3">
            <a:extLst>
              <a:ext uri="{FF2B5EF4-FFF2-40B4-BE49-F238E27FC236}">
                <a16:creationId xmlns:a16="http://schemas.microsoft.com/office/drawing/2014/main" id="{C53F39F8-C0ED-4585-A366-932EA8ACD41B}"/>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25</a:t>
            </a:r>
          </a:p>
        </p:txBody>
      </p:sp>
    </p:spTree>
    <p:extLst>
      <p:ext uri="{BB962C8B-B14F-4D97-AF65-F5344CB8AC3E}">
        <p14:creationId xmlns:p14="http://schemas.microsoft.com/office/powerpoint/2010/main" val="153566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2" name="Прямоугольник 1"/>
          <p:cNvSpPr/>
          <p:nvPr/>
        </p:nvSpPr>
        <p:spPr>
          <a:xfrm>
            <a:off x="656040" y="498930"/>
            <a:ext cx="5984867" cy="430887"/>
          </a:xfrm>
          <a:prstGeom prst="rect">
            <a:avLst/>
          </a:prstGeom>
        </p:spPr>
        <p:txBody>
          <a:bodyPr wrap="square">
            <a:spAutoFit/>
          </a:bodyPr>
          <a:lstStyle/>
          <a:p>
            <a:pPr lvl="0" defTabSz="1007943">
              <a:defRPr/>
            </a:pPr>
            <a:r>
              <a:rPr lang="en-US" sz="2200" b="1" dirty="0">
                <a:solidFill>
                  <a:schemeClr val="accent1">
                    <a:lumMod val="75000"/>
                  </a:schemeClr>
                </a:solidFill>
              </a:rPr>
              <a:t>Funding contributions split by Donors </a:t>
            </a:r>
          </a:p>
        </p:txBody>
      </p:sp>
      <p:graphicFrame>
        <p:nvGraphicFramePr>
          <p:cNvPr id="5" name="Таблица 4"/>
          <p:cNvGraphicFramePr>
            <a:graphicFrameLocks noGrp="1"/>
          </p:cNvGraphicFramePr>
          <p:nvPr>
            <p:extLst>
              <p:ext uri="{D42A27DB-BD31-4B8C-83A1-F6EECF244321}">
                <p14:modId xmlns:p14="http://schemas.microsoft.com/office/powerpoint/2010/main" val="1421386251"/>
              </p:ext>
            </p:extLst>
          </p:nvPr>
        </p:nvGraphicFramePr>
        <p:xfrm>
          <a:off x="7089140" y="1590217"/>
          <a:ext cx="3066473" cy="4254238"/>
        </p:xfrm>
        <a:graphic>
          <a:graphicData uri="http://schemas.openxmlformats.org/drawingml/2006/table">
            <a:tbl>
              <a:tblPr firstRow="1" bandRow="1">
                <a:tableStyleId>{2D5ABB26-0587-4C30-8999-92F81FD0307C}</a:tableStyleId>
              </a:tblPr>
              <a:tblGrid>
                <a:gridCol w="1230319">
                  <a:extLst>
                    <a:ext uri="{9D8B030D-6E8A-4147-A177-3AD203B41FA5}">
                      <a16:colId xmlns:a16="http://schemas.microsoft.com/office/drawing/2014/main" val="244844495"/>
                    </a:ext>
                  </a:extLst>
                </a:gridCol>
                <a:gridCol w="900741">
                  <a:extLst>
                    <a:ext uri="{9D8B030D-6E8A-4147-A177-3AD203B41FA5}">
                      <a16:colId xmlns:a16="http://schemas.microsoft.com/office/drawing/2014/main" val="132618080"/>
                    </a:ext>
                  </a:extLst>
                </a:gridCol>
                <a:gridCol w="935413">
                  <a:extLst>
                    <a:ext uri="{9D8B030D-6E8A-4147-A177-3AD203B41FA5}">
                      <a16:colId xmlns:a16="http://schemas.microsoft.com/office/drawing/2014/main" val="1077389348"/>
                    </a:ext>
                  </a:extLst>
                </a:gridCol>
              </a:tblGrid>
              <a:tr h="917894">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en-US"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Donor</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Funding,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p>
                      <a:pPr marL="0" algn="ctr" defTabSz="1007943" rtl="0" eaLnBrk="1" latinLnBrk="0" hangingPunct="1"/>
                      <a:r>
                        <a:rPr lang="en-US" sz="1400" b="1" i="1" kern="1200" dirty="0">
                          <a:solidFill>
                            <a:schemeClr val="accent1">
                              <a:lumMod val="75000"/>
                            </a:schemeClr>
                          </a:solidFill>
                          <a:effectLst/>
                          <a:latin typeface="+mn-lt"/>
                          <a:ea typeface="+mn-ea"/>
                          <a:cs typeface="+mn-cs"/>
                        </a:rPr>
                        <a:t>of</a:t>
                      </a:r>
                    </a:p>
                    <a:p>
                      <a:pPr marL="0" algn="ctr" defTabSz="1007943" rtl="0" eaLnBrk="1" latinLnBrk="0" hangingPunct="1"/>
                      <a:r>
                        <a:rPr lang="en-US" sz="1400" b="1" i="1" kern="1200" dirty="0">
                          <a:solidFill>
                            <a:schemeClr val="accent1">
                              <a:lumMod val="75000"/>
                            </a:schemeClr>
                          </a:solidFill>
                          <a:effectLst/>
                          <a:latin typeface="+mn-lt"/>
                          <a:ea typeface="+mn-ea"/>
                          <a:cs typeface="+mn-cs"/>
                        </a:rPr>
                        <a:t>funding</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12747">
                <a:tc>
                  <a:txBody>
                    <a:bodyPr/>
                    <a:lstStyle/>
                    <a:p>
                      <a:pPr algn="ctr" fontAlgn="b"/>
                      <a:r>
                        <a:rPr lang="en-US" sz="1200" u="none" strike="noStrike" dirty="0">
                          <a:solidFill>
                            <a:schemeClr val="accent1">
                              <a:lumMod val="75000"/>
                            </a:schemeClr>
                          </a:solidFill>
                          <a:effectLst/>
                        </a:rPr>
                        <a:t>EBRD</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uk-UA" sz="1200" b="0" i="0" u="none" strike="noStrike" dirty="0">
                          <a:solidFill>
                            <a:schemeClr val="accent1">
                              <a:lumMod val="75000"/>
                            </a:schemeClr>
                          </a:solidFill>
                          <a:effectLst/>
                          <a:latin typeface="Calibri" panose="020F0502020204030204" pitchFamily="34" charset="0"/>
                        </a:rPr>
                        <a:t>57</a:t>
                      </a:r>
                      <a:r>
                        <a:rPr lang="en-US" sz="1200" b="0" i="0" u="none" strike="noStrike" dirty="0">
                          <a:solidFill>
                            <a:schemeClr val="accent1">
                              <a:lumMod val="75000"/>
                            </a:schemeClr>
                          </a:solidFill>
                          <a:effectLst/>
                          <a:latin typeface="Calibri" panose="020F0502020204030204" pitchFamily="34" charset="0"/>
                        </a:rPr>
                        <a:t>,</a:t>
                      </a:r>
                      <a:r>
                        <a:rPr lang="uk-UA" sz="1200" b="0" i="0" u="none" strike="noStrike" dirty="0">
                          <a:solidFill>
                            <a:schemeClr val="accent1">
                              <a:lumMod val="75000"/>
                            </a:schemeClr>
                          </a:solidFill>
                          <a:effectLst/>
                          <a:latin typeface="Calibri" panose="020F0502020204030204" pitchFamily="34" charset="0"/>
                        </a:rPr>
                        <a:t>891.31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39,86%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05067">
                <a:tc>
                  <a:txBody>
                    <a:bodyPr/>
                    <a:lstStyle/>
                    <a:p>
                      <a:pPr algn="ctr" fontAlgn="b"/>
                      <a:r>
                        <a:rPr lang="en-US" sz="1200" u="none" strike="noStrike" dirty="0" err="1">
                          <a:solidFill>
                            <a:schemeClr val="accent1">
                              <a:lumMod val="75000"/>
                            </a:schemeClr>
                          </a:solidFill>
                          <a:effectLst/>
                        </a:rPr>
                        <a:t>Agriteam</a:t>
                      </a:r>
                      <a:r>
                        <a:rPr lang="en-US" sz="1200" u="none" strike="noStrike" dirty="0">
                          <a:solidFill>
                            <a:schemeClr val="accent1">
                              <a:lumMod val="75000"/>
                            </a:schemeClr>
                          </a:solidFill>
                          <a:effectLst/>
                        </a:rPr>
                        <a:t> Ca</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uk-UA" sz="1200" b="0" i="0" u="none" strike="noStrike" dirty="0">
                          <a:solidFill>
                            <a:schemeClr val="accent1">
                              <a:lumMod val="75000"/>
                            </a:schemeClr>
                          </a:solidFill>
                          <a:effectLst/>
                          <a:latin typeface="Calibri" panose="020F0502020204030204" pitchFamily="34" charset="0"/>
                        </a:rPr>
                        <a:t>39</a:t>
                      </a:r>
                      <a:r>
                        <a:rPr lang="en-US" sz="1200" b="0" i="0" u="none" strike="noStrike" dirty="0">
                          <a:solidFill>
                            <a:schemeClr val="accent1">
                              <a:lumMod val="75000"/>
                            </a:schemeClr>
                          </a:solidFill>
                          <a:effectLst/>
                          <a:latin typeface="Calibri" panose="020F0502020204030204" pitchFamily="34" charset="0"/>
                        </a:rPr>
                        <a:t>,</a:t>
                      </a:r>
                      <a:r>
                        <a:rPr lang="uk-UA" sz="1200" b="0" i="0" u="none" strike="noStrike" dirty="0">
                          <a:solidFill>
                            <a:schemeClr val="accent1">
                              <a:lumMod val="75000"/>
                            </a:schemeClr>
                          </a:solidFill>
                          <a:effectLst/>
                          <a:latin typeface="Calibri" panose="020F0502020204030204" pitchFamily="34" charset="0"/>
                        </a:rPr>
                        <a:t>483.84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27,19%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296095">
                <a:tc>
                  <a:txBody>
                    <a:bodyPr/>
                    <a:lstStyle/>
                    <a:p>
                      <a:pPr algn="ctr" fontAlgn="b"/>
                      <a:r>
                        <a:rPr lang="en-US" sz="1200" u="none" strike="noStrike" dirty="0">
                          <a:solidFill>
                            <a:schemeClr val="accent1">
                              <a:lumMod val="75000"/>
                            </a:schemeClr>
                          </a:solidFill>
                          <a:effectLst/>
                        </a:rPr>
                        <a:t>WNISEF</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uk-UA" sz="1200" b="0" i="0" u="none" strike="noStrike" dirty="0">
                          <a:solidFill>
                            <a:schemeClr val="accent1">
                              <a:lumMod val="75000"/>
                            </a:schemeClr>
                          </a:solidFill>
                          <a:effectLst/>
                          <a:latin typeface="Calibri" panose="020F0502020204030204" pitchFamily="34" charset="0"/>
                        </a:rPr>
                        <a:t>36</a:t>
                      </a:r>
                      <a:r>
                        <a:rPr lang="en-US" sz="1200" b="0" i="0" u="none" strike="noStrike" dirty="0">
                          <a:solidFill>
                            <a:schemeClr val="accent1">
                              <a:lumMod val="75000"/>
                            </a:schemeClr>
                          </a:solidFill>
                          <a:effectLst/>
                          <a:latin typeface="Calibri" panose="020F0502020204030204" pitchFamily="34" charset="0"/>
                        </a:rPr>
                        <a:t>,</a:t>
                      </a:r>
                      <a:r>
                        <a:rPr lang="uk-UA" sz="1200" b="0" i="0" u="none" strike="noStrike" dirty="0">
                          <a:solidFill>
                            <a:schemeClr val="accent1">
                              <a:lumMod val="75000"/>
                            </a:schemeClr>
                          </a:solidFill>
                          <a:effectLst/>
                          <a:latin typeface="Calibri" panose="020F0502020204030204" pitchFamily="34" charset="0"/>
                        </a:rPr>
                        <a:t>075.84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a:solidFill>
                            <a:srgbClr val="2F5597"/>
                          </a:solidFill>
                          <a:effectLst/>
                          <a:latin typeface="Calibri" panose="020F0502020204030204" pitchFamily="34" charset="0"/>
                        </a:rPr>
                        <a:t>24,84%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296095">
                <a:tc>
                  <a:txBody>
                    <a:bodyPr/>
                    <a:lstStyle/>
                    <a:p>
                      <a:pPr algn="ctr" fontAlgn="b"/>
                      <a:r>
                        <a:rPr lang="en-US" sz="1200" u="none" strike="noStrike" dirty="0">
                          <a:solidFill>
                            <a:schemeClr val="accent1">
                              <a:lumMod val="75000"/>
                            </a:schemeClr>
                          </a:solidFill>
                          <a:effectLst/>
                        </a:rPr>
                        <a:t>UK Embassy </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0" i="0" u="none" strike="noStrike" dirty="0">
                          <a:solidFill>
                            <a:schemeClr val="accent1">
                              <a:lumMod val="75000"/>
                            </a:schemeClr>
                          </a:solidFill>
                          <a:effectLst/>
                          <a:latin typeface="Calibri" panose="020F0502020204030204" pitchFamily="34" charset="0"/>
                        </a:rPr>
                        <a:t>5,495.87</a:t>
                      </a:r>
                      <a:endParaRPr lang="uk-UA" sz="1200" b="0" i="0" u="none" strike="noStrike" dirty="0">
                        <a:solidFill>
                          <a:schemeClr val="accent1">
                            <a:lumMod val="75000"/>
                          </a:schemeClr>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3,78%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87123">
                <a:tc>
                  <a:txBody>
                    <a:bodyPr/>
                    <a:lstStyle/>
                    <a:p>
                      <a:pPr algn="ctr" fontAlgn="b"/>
                      <a:r>
                        <a:rPr lang="en-US" sz="1200" u="none" strike="noStrike" dirty="0">
                          <a:solidFill>
                            <a:schemeClr val="accent1">
                              <a:lumMod val="75000"/>
                            </a:schemeClr>
                          </a:solidFill>
                          <a:effectLst/>
                        </a:rPr>
                        <a:t>Norway Embassy </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0" i="0" u="none" strike="noStrike" dirty="0">
                          <a:solidFill>
                            <a:schemeClr val="accent1">
                              <a:lumMod val="75000"/>
                            </a:schemeClr>
                          </a:solidFill>
                          <a:effectLst/>
                          <a:latin typeface="Calibri" panose="020F0502020204030204" pitchFamily="34" charset="0"/>
                        </a:rPr>
                        <a:t>2,840.44</a:t>
                      </a:r>
                      <a:endParaRPr lang="uk-UA" sz="1200" b="0" i="0" u="none" strike="noStrike" dirty="0">
                        <a:solidFill>
                          <a:schemeClr val="accent1">
                            <a:lumMod val="75000"/>
                          </a:schemeClr>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1,96%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015390"/>
                  </a:ext>
                </a:extLst>
              </a:tr>
              <a:tr h="287122">
                <a:tc>
                  <a:txBody>
                    <a:bodyPr/>
                    <a:lstStyle/>
                    <a:p>
                      <a:pPr algn="ctr" fontAlgn="b"/>
                      <a:r>
                        <a:rPr lang="en-US" sz="1200" u="none" strike="noStrike" dirty="0">
                          <a:solidFill>
                            <a:schemeClr val="accent1">
                              <a:lumMod val="75000"/>
                            </a:schemeClr>
                          </a:solidFill>
                          <a:effectLst/>
                        </a:rPr>
                        <a:t>GIZ</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0" i="0" u="none" strike="noStrike" dirty="0">
                          <a:solidFill>
                            <a:schemeClr val="accent1">
                              <a:lumMod val="75000"/>
                            </a:schemeClr>
                          </a:solidFill>
                          <a:effectLst/>
                          <a:latin typeface="Calibri" panose="020F0502020204030204" pitchFamily="34" charset="0"/>
                        </a:rPr>
                        <a:t>2,515.00</a:t>
                      </a:r>
                      <a:endParaRPr lang="uk-UA" sz="1200" b="0" i="0" u="none" strike="noStrike" dirty="0">
                        <a:solidFill>
                          <a:schemeClr val="accent1">
                            <a:lumMod val="75000"/>
                          </a:schemeClr>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1,73%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5883055"/>
                  </a:ext>
                </a:extLst>
              </a:tr>
              <a:tr h="296095">
                <a:tc>
                  <a:txBody>
                    <a:bodyPr/>
                    <a:lstStyle/>
                    <a:p>
                      <a:pPr algn="ctr" fontAlgn="b"/>
                      <a:r>
                        <a:rPr lang="en-US" sz="1200" u="none" strike="noStrike" dirty="0" err="1">
                          <a:solidFill>
                            <a:schemeClr val="accent1">
                              <a:lumMod val="75000"/>
                            </a:schemeClr>
                          </a:solidFill>
                          <a:effectLst/>
                        </a:rPr>
                        <a:t>Datagroup</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537</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24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0,37%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12583"/>
                  </a:ext>
                </a:extLst>
              </a:tr>
              <a:tr h="308984">
                <a:tc>
                  <a:txBody>
                    <a:bodyPr/>
                    <a:lstStyle/>
                    <a:p>
                      <a:pPr algn="ctr" fontAlgn="b"/>
                      <a:r>
                        <a:rPr lang="en-US" sz="1200" u="none" strike="noStrike" dirty="0">
                          <a:solidFill>
                            <a:schemeClr val="accent1">
                              <a:lumMod val="75000"/>
                            </a:schemeClr>
                          </a:solidFill>
                          <a:effectLst/>
                        </a:rPr>
                        <a:t>International Renaissance foundation</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1200" b="0" i="0" u="none" strike="noStrike" dirty="0">
                          <a:solidFill>
                            <a:srgbClr val="2F5597"/>
                          </a:solidFill>
                          <a:effectLst/>
                          <a:latin typeface="Calibri" panose="020F0502020204030204" pitchFamily="34" charset="0"/>
                        </a:rPr>
                        <a:t>150.07</a:t>
                      </a:r>
                      <a:endParaRPr lang="ru-RU" sz="1200" b="0" i="0" u="none" strike="noStrike" dirty="0">
                        <a:solidFill>
                          <a:srgbClr val="2F5597"/>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0,10%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164287"/>
                  </a:ext>
                </a:extLst>
              </a:tr>
              <a:tr h="295564">
                <a:tc>
                  <a:txBody>
                    <a:bodyPr/>
                    <a:lstStyle/>
                    <a:p>
                      <a:pPr algn="ctr" fontAlgn="b"/>
                      <a:r>
                        <a:rPr lang="en-US" sz="1200" u="none" strike="noStrike" dirty="0">
                          <a:solidFill>
                            <a:schemeClr val="accent1">
                              <a:lumMod val="75000"/>
                            </a:schemeClr>
                          </a:solidFill>
                          <a:effectLst/>
                        </a:rPr>
                        <a:t>Transparency International</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139</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51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0,</a:t>
                      </a:r>
                      <a:r>
                        <a:rPr lang="en-US" sz="1200" b="0" i="0" u="none" strike="noStrike" dirty="0">
                          <a:solidFill>
                            <a:srgbClr val="2F5597"/>
                          </a:solidFill>
                          <a:effectLst/>
                          <a:latin typeface="Calibri" panose="020F0502020204030204" pitchFamily="34" charset="0"/>
                        </a:rPr>
                        <a:t>10</a:t>
                      </a:r>
                      <a:r>
                        <a:rPr lang="ru-RU" sz="1200" b="0" i="0" u="none" strike="noStrike" dirty="0">
                          <a:solidFill>
                            <a:srgbClr val="2F5597"/>
                          </a:solidFill>
                          <a:effectLst/>
                          <a:latin typeface="Calibri" panose="020F0502020204030204" pitchFamily="34" charset="0"/>
                        </a:rPr>
                        <a: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643232"/>
                  </a:ext>
                </a:extLst>
              </a:tr>
              <a:tr h="295564">
                <a:tc>
                  <a:txBody>
                    <a:bodyPr/>
                    <a:lstStyle/>
                    <a:p>
                      <a:pPr algn="ctr" fontAlgn="b"/>
                      <a:r>
                        <a:rPr lang="en-US" sz="1200" u="none" strike="noStrike" dirty="0">
                          <a:solidFill>
                            <a:schemeClr val="accent1">
                              <a:lumMod val="75000"/>
                            </a:schemeClr>
                          </a:solidFill>
                          <a:effectLst/>
                        </a:rPr>
                        <a:t>Association4u</a:t>
                      </a:r>
                      <a:endParaRPr lang="en-US" sz="12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0" i="0" u="none" strike="noStrike" dirty="0">
                          <a:solidFill>
                            <a:srgbClr val="2F5597"/>
                          </a:solidFill>
                          <a:effectLst/>
                          <a:latin typeface="Calibri" panose="020F0502020204030204" pitchFamily="34" charset="0"/>
                        </a:rPr>
                        <a:t>92</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01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u="none" strike="noStrike" dirty="0">
                          <a:solidFill>
                            <a:schemeClr val="accent1">
                              <a:lumMod val="75000"/>
                            </a:schemeClr>
                          </a:solidFill>
                          <a:effectLst/>
                        </a:rPr>
                        <a:t>0</a:t>
                      </a:r>
                      <a:r>
                        <a:rPr lang="uk-UA" sz="1200" u="none" strike="noStrike" dirty="0">
                          <a:solidFill>
                            <a:schemeClr val="accent1">
                              <a:lumMod val="75000"/>
                            </a:schemeClr>
                          </a:solidFill>
                          <a:effectLst/>
                        </a:rPr>
                        <a:t>,</a:t>
                      </a:r>
                      <a:r>
                        <a:rPr lang="en-US" sz="1200" u="none" strike="noStrike" dirty="0">
                          <a:solidFill>
                            <a:schemeClr val="accent1">
                              <a:lumMod val="75000"/>
                            </a:schemeClr>
                          </a:solidFill>
                          <a:effectLst/>
                        </a:rPr>
                        <a:t>06</a:t>
                      </a:r>
                      <a:r>
                        <a:rPr lang="uk-UA" sz="1200" u="none" strike="noStrike" dirty="0">
                          <a:solidFill>
                            <a:schemeClr val="accent1">
                              <a:lumMod val="75000"/>
                            </a:schemeClr>
                          </a:solidFill>
                          <a:effectLst/>
                        </a:rPr>
                        <a:t>%</a:t>
                      </a:r>
                      <a:endParaRPr lang="uk-UA" sz="1200" b="0" i="0" u="none" strike="noStrike" dirty="0">
                        <a:solidFill>
                          <a:schemeClr val="accent1">
                            <a:lumMod val="75000"/>
                          </a:schemeClr>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150378"/>
                  </a:ext>
                </a:extLst>
              </a:tr>
            </a:tbl>
          </a:graphicData>
        </a:graphic>
      </p:graphicFrame>
      <p:pic>
        <p:nvPicPr>
          <p:cNvPr id="8" name="Рисунок 7">
            <a:extLst>
              <a:ext uri="{FF2B5EF4-FFF2-40B4-BE49-F238E27FC236}">
                <a16:creationId xmlns:a16="http://schemas.microsoft.com/office/drawing/2014/main" id="{C595DE89-1603-4401-8E15-5A4964DCC8D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10000"/>
                    </a14:imgEffect>
                  </a14:imgLayer>
                </a14:imgProps>
              </a:ext>
              <a:ext uri="{28A0092B-C50C-407E-A947-70E740481C1C}">
                <a14:useLocalDpi xmlns:a14="http://schemas.microsoft.com/office/drawing/2010/main" val="0"/>
              </a:ext>
            </a:extLst>
          </a:blip>
          <a:stretch>
            <a:fillRect/>
          </a:stretch>
        </p:blipFill>
        <p:spPr>
          <a:xfrm>
            <a:off x="656040" y="1292856"/>
            <a:ext cx="6501781" cy="4618418"/>
          </a:xfrm>
          <a:prstGeom prst="rect">
            <a:avLst/>
          </a:prstGeom>
        </p:spPr>
      </p:pic>
      <p:sp>
        <p:nvSpPr>
          <p:cNvPr id="6" name="TextBox 5">
            <a:extLst>
              <a:ext uri="{FF2B5EF4-FFF2-40B4-BE49-F238E27FC236}">
                <a16:creationId xmlns:a16="http://schemas.microsoft.com/office/drawing/2014/main" id="{3BBB6C3D-BF01-400D-8C4D-D3DAA65BBD7F}"/>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3</a:t>
            </a:r>
          </a:p>
        </p:txBody>
      </p:sp>
    </p:spTree>
    <p:extLst>
      <p:ext uri="{BB962C8B-B14F-4D97-AF65-F5344CB8AC3E}">
        <p14:creationId xmlns:p14="http://schemas.microsoft.com/office/powerpoint/2010/main" val="140771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2" name="Прямоугольник 1"/>
          <p:cNvSpPr/>
          <p:nvPr/>
        </p:nvSpPr>
        <p:spPr>
          <a:xfrm>
            <a:off x="666593" y="520838"/>
            <a:ext cx="4668907" cy="430887"/>
          </a:xfrm>
          <a:prstGeom prst="rect">
            <a:avLst/>
          </a:prstGeom>
        </p:spPr>
        <p:txBody>
          <a:bodyPr wrap="none">
            <a:spAutoFit/>
          </a:bodyPr>
          <a:lstStyle/>
          <a:p>
            <a:r>
              <a:rPr lang="en-US" sz="2200" b="1" dirty="0">
                <a:solidFill>
                  <a:schemeClr val="accent1">
                    <a:lumMod val="75000"/>
                  </a:schemeClr>
                </a:solidFill>
              </a:rPr>
              <a:t>Funding contributions split by Projects</a:t>
            </a:r>
          </a:p>
        </p:txBody>
      </p:sp>
      <p:pic>
        <p:nvPicPr>
          <p:cNvPr id="7" name="Рисунок 6">
            <a:extLst>
              <a:ext uri="{FF2B5EF4-FFF2-40B4-BE49-F238E27FC236}">
                <a16:creationId xmlns:a16="http://schemas.microsoft.com/office/drawing/2014/main" id="{FE834284-9CA7-48CF-A056-4AEF5CD30D4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15000"/>
                    </a14:imgEffect>
                  </a14:imgLayer>
                </a14:imgProps>
              </a:ext>
              <a:ext uri="{28A0092B-C50C-407E-A947-70E740481C1C}">
                <a14:useLocalDpi xmlns:a14="http://schemas.microsoft.com/office/drawing/2010/main" val="0"/>
              </a:ext>
            </a:extLst>
          </a:blip>
          <a:stretch>
            <a:fillRect/>
          </a:stretch>
        </p:blipFill>
        <p:spPr>
          <a:xfrm>
            <a:off x="656040" y="1292856"/>
            <a:ext cx="6501782" cy="4589784"/>
          </a:xfrm>
          <a:prstGeom prst="rect">
            <a:avLst/>
          </a:prstGeom>
        </p:spPr>
      </p:pic>
      <p:graphicFrame>
        <p:nvGraphicFramePr>
          <p:cNvPr id="11" name="Таблиця 10">
            <a:extLst>
              <a:ext uri="{FF2B5EF4-FFF2-40B4-BE49-F238E27FC236}">
                <a16:creationId xmlns:a16="http://schemas.microsoft.com/office/drawing/2014/main" id="{53827858-7213-40D3-BCA7-3434A84FC4CD}"/>
              </a:ext>
            </a:extLst>
          </p:cNvPr>
          <p:cNvGraphicFramePr>
            <a:graphicFrameLocks noGrp="1"/>
          </p:cNvGraphicFramePr>
          <p:nvPr>
            <p:extLst>
              <p:ext uri="{D42A27DB-BD31-4B8C-83A1-F6EECF244321}">
                <p14:modId xmlns:p14="http://schemas.microsoft.com/office/powerpoint/2010/main" val="256444797"/>
              </p:ext>
            </p:extLst>
          </p:nvPr>
        </p:nvGraphicFramePr>
        <p:xfrm>
          <a:off x="7010400" y="1292856"/>
          <a:ext cx="3020291" cy="4612659"/>
        </p:xfrm>
        <a:graphic>
          <a:graphicData uri="http://schemas.openxmlformats.org/drawingml/2006/table">
            <a:tbl>
              <a:tblPr firstRow="1" bandRow="1"/>
              <a:tblGrid>
                <a:gridCol w="1555169">
                  <a:extLst>
                    <a:ext uri="{9D8B030D-6E8A-4147-A177-3AD203B41FA5}">
                      <a16:colId xmlns:a16="http://schemas.microsoft.com/office/drawing/2014/main" val="3605895153"/>
                    </a:ext>
                  </a:extLst>
                </a:gridCol>
                <a:gridCol w="901568">
                  <a:extLst>
                    <a:ext uri="{9D8B030D-6E8A-4147-A177-3AD203B41FA5}">
                      <a16:colId xmlns:a16="http://schemas.microsoft.com/office/drawing/2014/main" val="3744289531"/>
                    </a:ext>
                  </a:extLst>
                </a:gridCol>
                <a:gridCol w="563554">
                  <a:extLst>
                    <a:ext uri="{9D8B030D-6E8A-4147-A177-3AD203B41FA5}">
                      <a16:colId xmlns:a16="http://schemas.microsoft.com/office/drawing/2014/main" val="2401892819"/>
                    </a:ext>
                  </a:extLst>
                </a:gridCol>
              </a:tblGrid>
              <a:tr h="542467">
                <a:tc>
                  <a:txBody>
                    <a:bodyPr/>
                    <a:lstStyle/>
                    <a:p>
                      <a:pPr algn="ctr" rtl="0" fontAlgn="ctr"/>
                      <a:r>
                        <a:rPr lang="en-US" sz="1300" b="1" i="1" u="none" strike="noStrike" dirty="0">
                          <a:solidFill>
                            <a:srgbClr val="2F5597"/>
                          </a:solidFill>
                          <a:effectLst/>
                          <a:latin typeface="Calibri" panose="020F0502020204030204" pitchFamily="34" charset="0"/>
                        </a:rPr>
                        <a:t>Project</a:t>
                      </a:r>
                    </a:p>
                  </a:txBody>
                  <a:tcPr marL="8736" marR="8736" marT="8736" marB="0" anchor="ctr">
                    <a:lnL>
                      <a:noFill/>
                    </a:lnL>
                    <a:lnR>
                      <a:noFill/>
                    </a:lnR>
                    <a:lnT>
                      <a:noFill/>
                    </a:lnT>
                    <a:lnB>
                      <a:noFill/>
                    </a:lnB>
                  </a:tcPr>
                </a:tc>
                <a:tc>
                  <a:txBody>
                    <a:bodyPr/>
                    <a:lstStyle/>
                    <a:p>
                      <a:pPr algn="ctr" rtl="0" fontAlgn="ctr"/>
                      <a:r>
                        <a:rPr lang="en-US" sz="1300" b="1" i="1" u="none" strike="noStrike" dirty="0">
                          <a:solidFill>
                            <a:srgbClr val="2F5597"/>
                          </a:solidFill>
                          <a:effectLst/>
                          <a:latin typeface="Calibri" panose="020F0502020204030204" pitchFamily="34" charset="0"/>
                        </a:rPr>
                        <a:t>Funding,                          in thousand UAH</a:t>
                      </a:r>
                    </a:p>
                  </a:txBody>
                  <a:tcPr marL="8736" marR="8736" marT="8736" marB="0" anchor="ctr">
                    <a:lnL>
                      <a:noFill/>
                    </a:lnL>
                    <a:lnR>
                      <a:noFill/>
                    </a:lnR>
                    <a:lnT>
                      <a:noFill/>
                    </a:lnT>
                    <a:lnB>
                      <a:noFill/>
                    </a:lnB>
                  </a:tcPr>
                </a:tc>
                <a:tc>
                  <a:txBody>
                    <a:bodyPr/>
                    <a:lstStyle/>
                    <a:p>
                      <a:pPr algn="ctr" rtl="0" fontAlgn="ctr"/>
                      <a:r>
                        <a:rPr lang="ru-RU" sz="1300" b="1" i="1" u="none" strike="noStrike" dirty="0">
                          <a:solidFill>
                            <a:srgbClr val="2F5597"/>
                          </a:solidFill>
                          <a:effectLst/>
                          <a:latin typeface="Calibri" panose="020F0502020204030204" pitchFamily="34" charset="0"/>
                        </a:rPr>
                        <a:t>% </a:t>
                      </a:r>
                    </a:p>
                    <a:p>
                      <a:pPr algn="ctr" rtl="0" fontAlgn="ctr"/>
                      <a:r>
                        <a:rPr lang="en-US" sz="1300" b="1" i="1" u="none" strike="noStrike" dirty="0">
                          <a:solidFill>
                            <a:srgbClr val="2F5597"/>
                          </a:solidFill>
                          <a:effectLst/>
                          <a:latin typeface="Calibri" panose="020F0502020204030204" pitchFamily="34" charset="0"/>
                        </a:rPr>
                        <a:t>of</a:t>
                      </a:r>
                    </a:p>
                    <a:p>
                      <a:pPr algn="ctr" rtl="0" fontAlgn="ctr"/>
                      <a:r>
                        <a:rPr lang="en-US" sz="1300" b="1" i="1" u="none" strike="noStrike" dirty="0">
                          <a:solidFill>
                            <a:srgbClr val="2F5597"/>
                          </a:solidFill>
                          <a:effectLst/>
                          <a:latin typeface="Calibri" panose="020F0502020204030204" pitchFamily="34" charset="0"/>
                        </a:rPr>
                        <a:t>funding</a:t>
                      </a:r>
                    </a:p>
                  </a:txBody>
                  <a:tcPr marL="8736" marR="8736" marT="8736" marB="0" anchor="ctr">
                    <a:lnL>
                      <a:noFill/>
                    </a:lnL>
                    <a:lnR>
                      <a:noFill/>
                    </a:lnR>
                    <a:lnT>
                      <a:noFill/>
                    </a:lnT>
                    <a:lnB>
                      <a:noFill/>
                    </a:lnB>
                  </a:tcPr>
                </a:tc>
                <a:extLst>
                  <a:ext uri="{0D108BD9-81ED-4DB2-BD59-A6C34878D82A}">
                    <a16:rowId xmlns:a16="http://schemas.microsoft.com/office/drawing/2014/main" val="1341003548"/>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PRSM </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42</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463.79</a:t>
                      </a:r>
                    </a:p>
                  </a:txBody>
                  <a:tcPr marL="9525" marR="9525" marT="9525" marB="0" anchor="ctr">
                    <a:lnL>
                      <a:noFill/>
                    </a:lnL>
                    <a:lnR>
                      <a:noFill/>
                    </a:lnR>
                    <a:lnT>
                      <a:noFill/>
                    </a:lnT>
                    <a:lnB>
                      <a:noFill/>
                    </a:lnB>
                  </a:tcPr>
                </a:tc>
                <a:tc>
                  <a:txBody>
                    <a:bodyPr/>
                    <a:lstStyle/>
                    <a:p>
                      <a:pPr algn="r" rtl="0" fontAlgn="b"/>
                      <a:r>
                        <a:rPr lang="ru-RU" sz="1200" b="0" i="0" u="none" strike="noStrike">
                          <a:solidFill>
                            <a:srgbClr val="2F5597"/>
                          </a:solidFill>
                          <a:effectLst/>
                          <a:latin typeface="Calibri" panose="020F0502020204030204" pitchFamily="34" charset="0"/>
                        </a:rPr>
                        <a:t>29,24%</a:t>
                      </a:r>
                    </a:p>
                  </a:txBody>
                  <a:tcPr marL="8736" marR="8736" marT="8736" marB="0" anchor="ctr">
                    <a:lnL>
                      <a:noFill/>
                    </a:lnL>
                    <a:lnR>
                      <a:noFill/>
                    </a:lnR>
                    <a:lnT>
                      <a:noFill/>
                    </a:lnT>
                    <a:lnB>
                      <a:noFill/>
                    </a:lnB>
                  </a:tcPr>
                </a:tc>
                <a:extLst>
                  <a:ext uri="{0D108BD9-81ED-4DB2-BD59-A6C34878D82A}">
                    <a16:rowId xmlns:a16="http://schemas.microsoft.com/office/drawing/2014/main" val="2441262974"/>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RST </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28</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743,41</a:t>
                      </a:r>
                    </a:p>
                  </a:txBody>
                  <a:tcPr marL="9525" marR="9525" marT="9525" marB="0" anchor="ctr">
                    <a:lnL>
                      <a:noFill/>
                    </a:lnL>
                    <a:lnR>
                      <a:noFill/>
                    </a:lnR>
                    <a:lnT>
                      <a:noFill/>
                    </a:lnT>
                    <a:lnB>
                      <a:noFill/>
                    </a:lnB>
                  </a:tcPr>
                </a:tc>
                <a:tc>
                  <a:txBody>
                    <a:bodyPr/>
                    <a:lstStyle/>
                    <a:p>
                      <a:pPr algn="r" rtl="0" fontAlgn="b"/>
                      <a:r>
                        <a:rPr lang="ru-RU" sz="1200" b="0" i="0" u="none" strike="noStrike">
                          <a:solidFill>
                            <a:srgbClr val="2F5597"/>
                          </a:solidFill>
                          <a:effectLst/>
                          <a:latin typeface="Calibri" panose="020F0502020204030204" pitchFamily="34" charset="0"/>
                        </a:rPr>
                        <a:t>19,79%</a:t>
                      </a:r>
                    </a:p>
                  </a:txBody>
                  <a:tcPr marL="8736" marR="8736" marT="8736" marB="0" anchor="ctr">
                    <a:lnL>
                      <a:noFill/>
                    </a:lnL>
                    <a:lnR>
                      <a:noFill/>
                    </a:lnR>
                    <a:lnT>
                      <a:noFill/>
                    </a:lnT>
                    <a:lnB>
                      <a:noFill/>
                    </a:lnB>
                  </a:tcPr>
                </a:tc>
                <a:extLst>
                  <a:ext uri="{0D108BD9-81ED-4DB2-BD59-A6C34878D82A}">
                    <a16:rowId xmlns:a16="http://schemas.microsoft.com/office/drawing/2014/main" val="4260491212"/>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RDO</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16</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507.00</a:t>
                      </a:r>
                    </a:p>
                  </a:txBody>
                  <a:tcPr marL="9525" marR="9525" marT="9525" marB="0" anchor="ctr">
                    <a:lnL>
                      <a:noFill/>
                    </a:lnL>
                    <a:lnR>
                      <a:noFill/>
                    </a:lnR>
                    <a:lnT>
                      <a:noFill/>
                    </a:lnT>
                    <a:lnB>
                      <a:noFill/>
                    </a:lnB>
                  </a:tcPr>
                </a:tc>
                <a:tc>
                  <a:txBody>
                    <a:bodyPr/>
                    <a:lstStyle/>
                    <a:p>
                      <a:pPr algn="r" rtl="0" fontAlgn="b"/>
                      <a:r>
                        <a:rPr lang="ru-RU" sz="1200" b="0" i="0" u="none" strike="noStrike">
                          <a:solidFill>
                            <a:srgbClr val="2F5597"/>
                          </a:solidFill>
                          <a:effectLst/>
                          <a:latin typeface="Calibri" panose="020F0502020204030204" pitchFamily="34" charset="0"/>
                        </a:rPr>
                        <a:t>11,37%</a:t>
                      </a:r>
                    </a:p>
                  </a:txBody>
                  <a:tcPr marL="8736" marR="8736" marT="8736" marB="0" anchor="ctr">
                    <a:lnL>
                      <a:noFill/>
                    </a:lnL>
                    <a:lnR>
                      <a:noFill/>
                    </a:lnR>
                    <a:lnT>
                      <a:noFill/>
                    </a:lnT>
                    <a:lnB>
                      <a:noFill/>
                    </a:lnB>
                  </a:tcPr>
                </a:tc>
                <a:extLst>
                  <a:ext uri="{0D108BD9-81ED-4DB2-BD59-A6C34878D82A}">
                    <a16:rowId xmlns:a16="http://schemas.microsoft.com/office/drawing/2014/main" val="2195773591"/>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IPO</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14</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263.01</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9,82%</a:t>
                      </a:r>
                    </a:p>
                  </a:txBody>
                  <a:tcPr marL="8736" marR="8736" marT="8736" marB="0" anchor="ctr">
                    <a:lnL>
                      <a:noFill/>
                    </a:lnL>
                    <a:lnR>
                      <a:noFill/>
                    </a:lnR>
                    <a:lnT>
                      <a:noFill/>
                    </a:lnT>
                    <a:lnB>
                      <a:noFill/>
                    </a:lnB>
                  </a:tcPr>
                </a:tc>
                <a:extLst>
                  <a:ext uri="{0D108BD9-81ED-4DB2-BD59-A6C34878D82A}">
                    <a16:rowId xmlns:a16="http://schemas.microsoft.com/office/drawing/2014/main" val="878584589"/>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EPO</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10</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536.42</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7,26%</a:t>
                      </a:r>
                    </a:p>
                  </a:txBody>
                  <a:tcPr marL="8736" marR="8736" marT="8736" marB="0" anchor="ctr">
                    <a:lnL>
                      <a:noFill/>
                    </a:lnL>
                    <a:lnR>
                      <a:noFill/>
                    </a:lnR>
                    <a:lnT>
                      <a:noFill/>
                    </a:lnT>
                    <a:lnB>
                      <a:noFill/>
                    </a:lnB>
                  </a:tcPr>
                </a:tc>
                <a:extLst>
                  <a:ext uri="{0D108BD9-81ED-4DB2-BD59-A6C34878D82A}">
                    <a16:rowId xmlns:a16="http://schemas.microsoft.com/office/drawing/2014/main" val="3459440663"/>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FSR PMO</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7</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827.75</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5,39%</a:t>
                      </a:r>
                    </a:p>
                  </a:txBody>
                  <a:tcPr marL="8736" marR="8736" marT="8736" marB="0" anchor="ctr">
                    <a:lnL>
                      <a:noFill/>
                    </a:lnL>
                    <a:lnR>
                      <a:noFill/>
                    </a:lnR>
                    <a:lnT>
                      <a:noFill/>
                    </a:lnT>
                    <a:lnB>
                      <a:noFill/>
                    </a:lnB>
                  </a:tcPr>
                </a:tc>
                <a:extLst>
                  <a:ext uri="{0D108BD9-81ED-4DB2-BD59-A6C34878D82A}">
                    <a16:rowId xmlns:a16="http://schemas.microsoft.com/office/drawing/2014/main" val="3597688460"/>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PMO MoD</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5</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495.87</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3,78%</a:t>
                      </a:r>
                    </a:p>
                  </a:txBody>
                  <a:tcPr marL="8736" marR="8736" marT="8736" marB="0" anchor="ctr">
                    <a:lnL>
                      <a:noFill/>
                    </a:lnL>
                    <a:lnR>
                      <a:noFill/>
                    </a:lnR>
                    <a:lnT>
                      <a:noFill/>
                    </a:lnT>
                    <a:lnB>
                      <a:noFill/>
                    </a:lnB>
                  </a:tcPr>
                </a:tc>
                <a:extLst>
                  <a:ext uri="{0D108BD9-81ED-4DB2-BD59-A6C34878D82A}">
                    <a16:rowId xmlns:a16="http://schemas.microsoft.com/office/drawing/2014/main" val="1394455961"/>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EPA</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4</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363.61</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3,19%</a:t>
                      </a:r>
                    </a:p>
                  </a:txBody>
                  <a:tcPr marL="8736" marR="8736" marT="8736" marB="0" anchor="ctr">
                    <a:lnL>
                      <a:noFill/>
                    </a:lnL>
                    <a:lnR>
                      <a:noFill/>
                    </a:lnR>
                    <a:lnT>
                      <a:noFill/>
                    </a:lnT>
                    <a:lnB>
                      <a:noFill/>
                    </a:lnB>
                  </a:tcPr>
                </a:tc>
                <a:extLst>
                  <a:ext uri="{0D108BD9-81ED-4DB2-BD59-A6C34878D82A}">
                    <a16:rowId xmlns:a16="http://schemas.microsoft.com/office/drawing/2014/main" val="890964199"/>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PMO by NRC</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3</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130.45</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2,16%</a:t>
                      </a:r>
                    </a:p>
                  </a:txBody>
                  <a:tcPr marL="8736" marR="8736" marT="8736" marB="0" anchor="ctr">
                    <a:lnL>
                      <a:noFill/>
                    </a:lnL>
                    <a:lnR>
                      <a:noFill/>
                    </a:lnR>
                    <a:lnT>
                      <a:noFill/>
                    </a:lnT>
                    <a:lnB>
                      <a:noFill/>
                    </a:lnB>
                  </a:tcPr>
                </a:tc>
                <a:extLst>
                  <a:ext uri="{0D108BD9-81ED-4DB2-BD59-A6C34878D82A}">
                    <a16:rowId xmlns:a16="http://schemas.microsoft.com/office/drawing/2014/main" val="2344067432"/>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MIU</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3</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122.86</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2,15%</a:t>
                      </a:r>
                    </a:p>
                  </a:txBody>
                  <a:tcPr marL="8736" marR="8736" marT="8736" marB="0" anchor="ctr">
                    <a:lnL>
                      <a:noFill/>
                    </a:lnL>
                    <a:lnR>
                      <a:noFill/>
                    </a:lnR>
                    <a:lnT>
                      <a:noFill/>
                    </a:lnT>
                    <a:lnB>
                      <a:noFill/>
                    </a:lnB>
                  </a:tcPr>
                </a:tc>
                <a:extLst>
                  <a:ext uri="{0D108BD9-81ED-4DB2-BD59-A6C34878D82A}">
                    <a16:rowId xmlns:a16="http://schemas.microsoft.com/office/drawing/2014/main" val="1509740083"/>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Pension reform awareness</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478.36</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1,02%</a:t>
                      </a:r>
                    </a:p>
                  </a:txBody>
                  <a:tcPr marL="8736" marR="8736" marT="8736" marB="0" anchor="ctr">
                    <a:lnL>
                      <a:noFill/>
                    </a:lnL>
                    <a:lnR>
                      <a:noFill/>
                    </a:lnR>
                    <a:lnT>
                      <a:noFill/>
                    </a:lnT>
                    <a:lnB>
                      <a:noFill/>
                    </a:lnB>
                  </a:tcPr>
                </a:tc>
                <a:extLst>
                  <a:ext uri="{0D108BD9-81ED-4DB2-BD59-A6C34878D82A}">
                    <a16:rowId xmlns:a16="http://schemas.microsoft.com/office/drawing/2014/main" val="2018613789"/>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IPA SOE</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459.74</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1,01%</a:t>
                      </a:r>
                    </a:p>
                  </a:txBody>
                  <a:tcPr marL="8736" marR="8736" marT="8736" marB="0" anchor="ctr">
                    <a:lnL>
                      <a:noFill/>
                    </a:lnL>
                    <a:lnR>
                      <a:noFill/>
                    </a:lnR>
                    <a:lnT>
                      <a:noFill/>
                    </a:lnT>
                    <a:lnB>
                      <a:noFill/>
                    </a:lnB>
                  </a:tcPr>
                </a:tc>
                <a:extLst>
                  <a:ext uri="{0D108BD9-81ED-4DB2-BD59-A6C34878D82A}">
                    <a16:rowId xmlns:a16="http://schemas.microsoft.com/office/drawing/2014/main" val="4196308232"/>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KMDA</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130.71</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0,78%</a:t>
                      </a:r>
                    </a:p>
                  </a:txBody>
                  <a:tcPr marL="8736" marR="8736" marT="8736" marB="0" anchor="ctr">
                    <a:lnL>
                      <a:noFill/>
                    </a:lnL>
                    <a:lnR>
                      <a:noFill/>
                    </a:lnR>
                    <a:lnT>
                      <a:noFill/>
                    </a:lnT>
                    <a:lnB>
                      <a:noFill/>
                    </a:lnB>
                  </a:tcPr>
                </a:tc>
                <a:extLst>
                  <a:ext uri="{0D108BD9-81ED-4DB2-BD59-A6C34878D82A}">
                    <a16:rowId xmlns:a16="http://schemas.microsoft.com/office/drawing/2014/main" val="2411602985"/>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RCP in Ukraine</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1</a:t>
                      </a:r>
                      <a:r>
                        <a:rPr lang="en-US" sz="1200" b="0" i="0" u="none" strike="noStrike" dirty="0">
                          <a:solidFill>
                            <a:srgbClr val="2F5597"/>
                          </a:solidFill>
                          <a:effectLst/>
                          <a:latin typeface="Calibri" panose="020F0502020204030204" pitchFamily="34" charset="0"/>
                        </a:rPr>
                        <a:t>,</a:t>
                      </a:r>
                      <a:r>
                        <a:rPr lang="ru-RU" sz="1200" b="0" i="0" u="none" strike="noStrike" dirty="0">
                          <a:solidFill>
                            <a:srgbClr val="2F5597"/>
                          </a:solidFill>
                          <a:effectLst/>
                          <a:latin typeface="Calibri" panose="020F0502020204030204" pitchFamily="34" charset="0"/>
                        </a:rPr>
                        <a:t>055.26</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0,73%</a:t>
                      </a:r>
                    </a:p>
                  </a:txBody>
                  <a:tcPr marL="8736" marR="8736" marT="8736" marB="0" anchor="ctr">
                    <a:lnL>
                      <a:noFill/>
                    </a:lnL>
                    <a:lnR>
                      <a:noFill/>
                    </a:lnR>
                    <a:lnT>
                      <a:noFill/>
                    </a:lnT>
                    <a:lnB>
                      <a:noFill/>
                    </a:lnB>
                  </a:tcPr>
                </a:tc>
                <a:extLst>
                  <a:ext uri="{0D108BD9-81ED-4DB2-BD59-A6C34878D82A}">
                    <a16:rowId xmlns:a16="http://schemas.microsoft.com/office/drawing/2014/main" val="1995908132"/>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Technovation </a:t>
                      </a:r>
                    </a:p>
                    <a:p>
                      <a:pPr algn="ctr" rtl="0" fontAlgn="b"/>
                      <a:r>
                        <a:rPr lang="en-US" sz="1200" b="0" i="0" u="none" strike="noStrike" dirty="0">
                          <a:solidFill>
                            <a:srgbClr val="2F5597"/>
                          </a:solidFill>
                          <a:effectLst/>
                          <a:latin typeface="Calibri" panose="020F0502020204030204" pitchFamily="34" charset="0"/>
                        </a:rPr>
                        <a:t>challenge</a:t>
                      </a:r>
                    </a:p>
                  </a:txBody>
                  <a:tcPr marL="8736" marR="8736" marT="8736" marB="0" anchor="b">
                    <a:lnL>
                      <a:noFill/>
                    </a:lnL>
                    <a:lnR>
                      <a:noFill/>
                    </a:lnR>
                    <a:lnT>
                      <a:noFill/>
                    </a:lnT>
                    <a:lnB>
                      <a:noFill/>
                    </a:lnB>
                  </a:tcPr>
                </a:tc>
                <a:tc>
                  <a:txBody>
                    <a:bodyPr/>
                    <a:lstStyle/>
                    <a:p>
                      <a:pPr algn="r" rtl="0" fontAlgn="b"/>
                      <a:r>
                        <a:rPr lang="ru-RU" sz="1200" b="0" i="0" u="none" strike="noStrike">
                          <a:solidFill>
                            <a:srgbClr val="2F5597"/>
                          </a:solidFill>
                          <a:effectLst/>
                          <a:latin typeface="Calibri" panose="020F0502020204030204" pitchFamily="34" charset="0"/>
                        </a:rPr>
                        <a:t>688.46</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0,47%</a:t>
                      </a:r>
                    </a:p>
                  </a:txBody>
                  <a:tcPr marL="9525" marR="9525" marT="9525" marB="0" anchor="ctr">
                    <a:lnL>
                      <a:noFill/>
                    </a:lnL>
                    <a:lnR>
                      <a:noFill/>
                    </a:lnR>
                    <a:lnT>
                      <a:noFill/>
                    </a:lnT>
                    <a:lnB>
                      <a:noFill/>
                    </a:lnB>
                  </a:tcPr>
                </a:tc>
                <a:extLst>
                  <a:ext uri="{0D108BD9-81ED-4DB2-BD59-A6C34878D82A}">
                    <a16:rowId xmlns:a16="http://schemas.microsoft.com/office/drawing/2014/main" val="286023107"/>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IMS 2017</a:t>
                      </a:r>
                    </a:p>
                  </a:txBody>
                  <a:tcPr marL="8736" marR="8736" marT="8736" marB="0" anchor="b">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537.24</a:t>
                      </a: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0,37%</a:t>
                      </a:r>
                    </a:p>
                  </a:txBody>
                  <a:tcPr marL="8736" marR="8736" marT="8736" marB="0" anchor="ctr">
                    <a:lnL>
                      <a:noFill/>
                    </a:lnL>
                    <a:lnR>
                      <a:noFill/>
                    </a:lnR>
                    <a:lnT>
                      <a:noFill/>
                    </a:lnT>
                    <a:lnB>
                      <a:noFill/>
                    </a:lnB>
                  </a:tcPr>
                </a:tc>
                <a:extLst>
                  <a:ext uri="{0D108BD9-81ED-4DB2-BD59-A6C34878D82A}">
                    <a16:rowId xmlns:a16="http://schemas.microsoft.com/office/drawing/2014/main" val="223676595"/>
                  </a:ext>
                </a:extLst>
              </a:tr>
              <a:tr h="173950">
                <a:tc>
                  <a:txBody>
                    <a:bodyPr/>
                    <a:lstStyle/>
                    <a:p>
                      <a:pPr algn="ctr" rtl="0" fontAlgn="b"/>
                      <a:r>
                        <a:rPr lang="en-US" sz="1200" b="0" i="0" u="none" strike="noStrike" dirty="0">
                          <a:solidFill>
                            <a:srgbClr val="2F5597"/>
                          </a:solidFill>
                          <a:effectLst/>
                          <a:latin typeface="Calibri" panose="020F0502020204030204" pitchFamily="34" charset="0"/>
                        </a:rPr>
                        <a:t>NRC report printing</a:t>
                      </a:r>
                    </a:p>
                  </a:txBody>
                  <a:tcPr marL="8736" marR="8736" marT="8736" marB="0" anchor="b">
                    <a:lnL>
                      <a:noFill/>
                    </a:lnL>
                    <a:lnR>
                      <a:noFill/>
                    </a:lnR>
                    <a:lnT>
                      <a:noFill/>
                    </a:lnT>
                    <a:lnB>
                      <a:noFill/>
                    </a:lnB>
                  </a:tcPr>
                </a:tc>
                <a:tc>
                  <a:txBody>
                    <a:bodyPr/>
                    <a:lstStyle/>
                    <a:p>
                      <a:pPr marL="0" marR="0" lvl="0" indent="0" algn="r" defTabSz="1007943" rtl="0" eaLnBrk="1" fontAlgn="b" latinLnBrk="0" hangingPunct="1">
                        <a:lnSpc>
                          <a:spcPct val="100000"/>
                        </a:lnSpc>
                        <a:spcBef>
                          <a:spcPts val="0"/>
                        </a:spcBef>
                        <a:spcAft>
                          <a:spcPts val="0"/>
                        </a:spcAft>
                        <a:buClrTx/>
                        <a:buSzTx/>
                        <a:buFontTx/>
                        <a:buNone/>
                        <a:tabLst/>
                        <a:defRPr/>
                      </a:pPr>
                      <a:r>
                        <a:rPr lang="en-US" sz="1200" b="0" i="0" u="none" strike="noStrike" dirty="0">
                          <a:solidFill>
                            <a:srgbClr val="2F5597"/>
                          </a:solidFill>
                          <a:effectLst/>
                          <a:latin typeface="Calibri" panose="020F0502020204030204" pitchFamily="34" charset="0"/>
                        </a:rPr>
                        <a:t>369.49</a:t>
                      </a:r>
                      <a:endParaRPr lang="ru-RU" sz="1200" b="0" i="0" u="none" strike="noStrike" dirty="0">
                        <a:solidFill>
                          <a:srgbClr val="2F5597"/>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0,25%</a:t>
                      </a:r>
                    </a:p>
                  </a:txBody>
                  <a:tcPr marL="8736" marR="8736" marT="8736" marB="0" anchor="ctr">
                    <a:lnL>
                      <a:noFill/>
                    </a:lnL>
                    <a:lnR>
                      <a:noFill/>
                    </a:lnR>
                    <a:lnT>
                      <a:noFill/>
                    </a:lnT>
                    <a:lnB>
                      <a:noFill/>
                    </a:lnB>
                  </a:tcPr>
                </a:tc>
                <a:extLst>
                  <a:ext uri="{0D108BD9-81ED-4DB2-BD59-A6C34878D82A}">
                    <a16:rowId xmlns:a16="http://schemas.microsoft.com/office/drawing/2014/main" val="479595824"/>
                  </a:ext>
                </a:extLst>
              </a:tr>
              <a:tr h="0">
                <a:tc>
                  <a:txBody>
                    <a:bodyPr/>
                    <a:lstStyle/>
                    <a:p>
                      <a:pPr algn="ctr" rtl="0" fontAlgn="b"/>
                      <a:r>
                        <a:rPr lang="en-US" sz="1200" b="0" i="0" u="none" strike="noStrike" dirty="0">
                          <a:solidFill>
                            <a:srgbClr val="2F5597"/>
                          </a:solidFill>
                          <a:effectLst/>
                          <a:latin typeface="Calibri" panose="020F0502020204030204" pitchFamily="34" charset="0"/>
                        </a:rPr>
                        <a:t>EU-UA Association </a:t>
                      </a:r>
                    </a:p>
                    <a:p>
                      <a:pPr algn="ctr" rtl="0" fontAlgn="b"/>
                      <a:r>
                        <a:rPr lang="en-US" sz="1200" b="0" i="0" u="none" strike="noStrike" dirty="0">
                          <a:solidFill>
                            <a:srgbClr val="2F5597"/>
                          </a:solidFill>
                          <a:effectLst/>
                          <a:latin typeface="Calibri" panose="020F0502020204030204" pitchFamily="34" charset="0"/>
                        </a:rPr>
                        <a:t>Agreement </a:t>
                      </a:r>
                    </a:p>
                  </a:txBody>
                  <a:tcPr marL="8736" marR="8736" marT="8736" marB="0" anchor="b">
                    <a:lnL>
                      <a:noFill/>
                    </a:lnL>
                    <a:lnR>
                      <a:noFill/>
                    </a:lnR>
                    <a:lnT>
                      <a:noFill/>
                    </a:lnT>
                    <a:lnB>
                      <a:noFill/>
                    </a:lnB>
                  </a:tcPr>
                </a:tc>
                <a:tc>
                  <a:txBody>
                    <a:bodyPr/>
                    <a:lstStyle/>
                    <a:p>
                      <a:pPr marL="0" marR="0" lvl="0" indent="0" algn="r" defTabSz="1007943" rtl="0" eaLnBrk="1" fontAlgn="b" latinLnBrk="0" hangingPunct="1">
                        <a:lnSpc>
                          <a:spcPct val="100000"/>
                        </a:lnSpc>
                        <a:spcBef>
                          <a:spcPts val="0"/>
                        </a:spcBef>
                        <a:spcAft>
                          <a:spcPts val="0"/>
                        </a:spcAft>
                        <a:buClrTx/>
                        <a:buSzTx/>
                        <a:buFontTx/>
                        <a:buNone/>
                        <a:tabLst/>
                        <a:defRPr/>
                      </a:pPr>
                      <a:r>
                        <a:rPr lang="en-US" sz="1200" b="0" i="0" u="none" strike="noStrike" dirty="0">
                          <a:solidFill>
                            <a:srgbClr val="2F5597"/>
                          </a:solidFill>
                          <a:effectLst/>
                          <a:latin typeface="Calibri" panose="020F0502020204030204" pitchFamily="34" charset="0"/>
                        </a:rPr>
                        <a:t>92</a:t>
                      </a:r>
                      <a:r>
                        <a:rPr lang="ru-RU" sz="1200" b="0" i="0" u="none" strike="noStrike" dirty="0">
                          <a:solidFill>
                            <a:srgbClr val="2F5597"/>
                          </a:solidFill>
                          <a:effectLst/>
                          <a:latin typeface="Calibri" panose="020F0502020204030204" pitchFamily="34" charset="0"/>
                        </a:rPr>
                        <a:t>.</a:t>
                      </a:r>
                      <a:r>
                        <a:rPr lang="en-US" sz="1200" b="0" i="0" u="none" strike="noStrike" dirty="0">
                          <a:solidFill>
                            <a:srgbClr val="2F5597"/>
                          </a:solidFill>
                          <a:effectLst/>
                          <a:latin typeface="Calibri" panose="020F0502020204030204" pitchFamily="34" charset="0"/>
                        </a:rPr>
                        <a:t>01</a:t>
                      </a:r>
                      <a:endParaRPr lang="ru-RU" sz="1200" b="0" i="0" u="none" strike="noStrike" dirty="0">
                        <a:solidFill>
                          <a:srgbClr val="2F5597"/>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rtl="0" fontAlgn="b"/>
                      <a:r>
                        <a:rPr lang="ru-RU" sz="1200" b="0" i="0" u="none" strike="noStrike" dirty="0">
                          <a:solidFill>
                            <a:srgbClr val="2F5597"/>
                          </a:solidFill>
                          <a:effectLst/>
                          <a:latin typeface="Calibri" panose="020F0502020204030204" pitchFamily="34" charset="0"/>
                        </a:rPr>
                        <a:t>0,06%</a:t>
                      </a:r>
                    </a:p>
                  </a:txBody>
                  <a:tcPr marL="8736" marR="8736" marT="8736" marB="0" anchor="ctr">
                    <a:lnL>
                      <a:noFill/>
                    </a:lnL>
                    <a:lnR>
                      <a:noFill/>
                    </a:lnR>
                    <a:lnT>
                      <a:noFill/>
                    </a:lnT>
                    <a:lnB>
                      <a:noFill/>
                    </a:lnB>
                  </a:tcPr>
                </a:tc>
                <a:extLst>
                  <a:ext uri="{0D108BD9-81ED-4DB2-BD59-A6C34878D82A}">
                    <a16:rowId xmlns:a16="http://schemas.microsoft.com/office/drawing/2014/main" val="1109744299"/>
                  </a:ext>
                </a:extLst>
              </a:tr>
            </a:tbl>
          </a:graphicData>
        </a:graphic>
      </p:graphicFrame>
      <p:sp>
        <p:nvSpPr>
          <p:cNvPr id="6" name="TextBox 5">
            <a:extLst>
              <a:ext uri="{FF2B5EF4-FFF2-40B4-BE49-F238E27FC236}">
                <a16:creationId xmlns:a16="http://schemas.microsoft.com/office/drawing/2014/main" id="{8E52B061-969A-4480-A189-8673C345204E}"/>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4</a:t>
            </a:r>
          </a:p>
        </p:txBody>
      </p:sp>
    </p:spTree>
    <p:extLst>
      <p:ext uri="{BB962C8B-B14F-4D97-AF65-F5344CB8AC3E}">
        <p14:creationId xmlns:p14="http://schemas.microsoft.com/office/powerpoint/2010/main" val="83540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5" name="Прямоугольник 4"/>
          <p:cNvSpPr/>
          <p:nvPr/>
        </p:nvSpPr>
        <p:spPr>
          <a:xfrm>
            <a:off x="7732019" y="676481"/>
            <a:ext cx="2298672" cy="430887"/>
          </a:xfrm>
          <a:prstGeom prst="rect">
            <a:avLst/>
          </a:prstGeom>
        </p:spPr>
        <p:txBody>
          <a:bodyPr wrap="square">
            <a:spAutoFit/>
          </a:bodyPr>
          <a:lstStyle/>
          <a:p>
            <a:r>
              <a:rPr lang="en-US" sz="2200" b="1" dirty="0">
                <a:solidFill>
                  <a:schemeClr val="accent1">
                    <a:lumMod val="75000"/>
                  </a:schemeClr>
                </a:solidFill>
              </a:rPr>
              <a:t>P&amp;L 2017 Total</a:t>
            </a:r>
          </a:p>
        </p:txBody>
      </p:sp>
      <p:graphicFrame>
        <p:nvGraphicFramePr>
          <p:cNvPr id="9" name="Таблица 8"/>
          <p:cNvGraphicFramePr>
            <a:graphicFrameLocks noGrp="1"/>
          </p:cNvGraphicFramePr>
          <p:nvPr>
            <p:extLst>
              <p:ext uri="{D42A27DB-BD31-4B8C-83A1-F6EECF244321}">
                <p14:modId xmlns:p14="http://schemas.microsoft.com/office/powerpoint/2010/main" val="3684382911"/>
              </p:ext>
            </p:extLst>
          </p:nvPr>
        </p:nvGraphicFramePr>
        <p:xfrm>
          <a:off x="7178040" y="1409701"/>
          <a:ext cx="2948940" cy="3319329"/>
        </p:xfrm>
        <a:graphic>
          <a:graphicData uri="http://schemas.openxmlformats.org/drawingml/2006/table">
            <a:tbl>
              <a:tblPr firstRow="1" bandRow="1">
                <a:tableStyleId>{2D5ABB26-0587-4C30-8999-92F81FD0307C}</a:tableStyleId>
              </a:tblPr>
              <a:tblGrid>
                <a:gridCol w="1291437">
                  <a:extLst>
                    <a:ext uri="{9D8B030D-6E8A-4147-A177-3AD203B41FA5}">
                      <a16:colId xmlns:a16="http://schemas.microsoft.com/office/drawing/2014/main" val="244844495"/>
                    </a:ext>
                  </a:extLst>
                </a:gridCol>
                <a:gridCol w="958367">
                  <a:extLst>
                    <a:ext uri="{9D8B030D-6E8A-4147-A177-3AD203B41FA5}">
                      <a16:colId xmlns:a16="http://schemas.microsoft.com/office/drawing/2014/main" val="132618080"/>
                    </a:ext>
                  </a:extLst>
                </a:gridCol>
                <a:gridCol w="699136">
                  <a:extLst>
                    <a:ext uri="{9D8B030D-6E8A-4147-A177-3AD203B41FA5}">
                      <a16:colId xmlns:a16="http://schemas.microsoft.com/office/drawing/2014/main" val="1077389348"/>
                    </a:ext>
                  </a:extLst>
                </a:gridCol>
              </a:tblGrid>
              <a:tr h="950174">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en-US"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3660">
                <a:tc>
                  <a:txBody>
                    <a:bodyPr/>
                    <a:lstStyle/>
                    <a:p>
                      <a:pPr algn="l" fontAlgn="b"/>
                      <a:r>
                        <a:rPr lang="en-US" sz="1200" b="1" i="0" u="none" strike="noStrike" dirty="0">
                          <a:solidFill>
                            <a:schemeClr val="accent1">
                              <a:lumMod val="75000"/>
                            </a:schemeClr>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0" u="none" strike="noStrike" dirty="0">
                          <a:solidFill>
                            <a:schemeClr val="accent1">
                              <a:lumMod val="75000"/>
                            </a:schemeClr>
                          </a:solidFill>
                          <a:effectLst/>
                          <a:latin typeface="Calibri" panose="020F0502020204030204" pitchFamily="34" charset="0"/>
                        </a:rPr>
                        <a:t>145</a:t>
                      </a:r>
                      <a:r>
                        <a:rPr lang="uk-UA" sz="1200" b="1" i="0" u="none" strike="noStrike" dirty="0">
                          <a:solidFill>
                            <a:schemeClr val="accent1">
                              <a:lumMod val="75000"/>
                            </a:schemeClr>
                          </a:solidFill>
                          <a:effectLst/>
                          <a:latin typeface="Calibri" panose="020F0502020204030204" pitchFamily="34" charset="0"/>
                        </a:rPr>
                        <a:t>,</a:t>
                      </a:r>
                      <a:r>
                        <a:rPr lang="en-US" sz="1200" b="1" i="0" u="none" strike="noStrike" dirty="0">
                          <a:solidFill>
                            <a:schemeClr val="accent1">
                              <a:lumMod val="75000"/>
                            </a:schemeClr>
                          </a:solidFill>
                          <a:effectLst/>
                          <a:latin typeface="Calibri" panose="020F0502020204030204" pitchFamily="34" charset="0"/>
                        </a:rPr>
                        <a:t>221</a:t>
                      </a:r>
                      <a:r>
                        <a:rPr lang="uk-UA" sz="1200" b="1" i="0" u="none" strike="noStrike" dirty="0">
                          <a:solidFill>
                            <a:schemeClr val="accent1">
                              <a:lumMod val="75000"/>
                            </a:schemeClr>
                          </a:solidFill>
                          <a:effectLst/>
                          <a:latin typeface="Calibri" panose="020F0502020204030204" pitchFamily="34" charset="0"/>
                        </a:rPr>
                        <a:t>.</a:t>
                      </a:r>
                      <a:r>
                        <a:rPr lang="en-US" sz="1200" b="1" i="0" u="none" strike="noStrike" dirty="0">
                          <a:solidFill>
                            <a:schemeClr val="accent1">
                              <a:lumMod val="75000"/>
                            </a:schemeClr>
                          </a:solidFill>
                          <a:effectLst/>
                          <a:latin typeface="Calibri" panose="020F0502020204030204" pitchFamily="34" charset="0"/>
                        </a:rPr>
                        <a:t>13</a:t>
                      </a:r>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21109">
                <a:tc>
                  <a:txBody>
                    <a:bodyPr/>
                    <a:lstStyle/>
                    <a:p>
                      <a:pPr algn="l" fontAlgn="b"/>
                      <a:r>
                        <a:rPr lang="en-US" sz="1200" b="1" i="0" u="none" strike="noStrike" dirty="0">
                          <a:solidFill>
                            <a:schemeClr val="accent1">
                              <a:lumMod val="75000"/>
                            </a:schemeClr>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0" u="none" strike="noStrike" dirty="0">
                          <a:solidFill>
                            <a:schemeClr val="accent1">
                              <a:lumMod val="75000"/>
                            </a:schemeClr>
                          </a:solidFill>
                          <a:effectLst/>
                          <a:latin typeface="Calibri" panose="020F0502020204030204" pitchFamily="34" charset="0"/>
                        </a:rPr>
                        <a:t>122,844</a:t>
                      </a:r>
                      <a:r>
                        <a:rPr lang="uk-UA" sz="1200" b="1" i="0" u="none" strike="noStrike" dirty="0">
                          <a:solidFill>
                            <a:schemeClr val="accent1">
                              <a:lumMod val="75000"/>
                            </a:schemeClr>
                          </a:solidFill>
                          <a:effectLst/>
                          <a:latin typeface="Calibri" panose="020F0502020204030204" pitchFamily="34" charset="0"/>
                        </a:rPr>
                        <a:t>.</a:t>
                      </a:r>
                      <a:r>
                        <a:rPr lang="en-US" sz="1200" b="1" i="0" u="none" strike="noStrike" dirty="0">
                          <a:solidFill>
                            <a:schemeClr val="accent1">
                              <a:lumMod val="75000"/>
                            </a:schemeClr>
                          </a:solidFill>
                          <a:effectLst/>
                          <a:latin typeface="Calibri" panose="020F0502020204030204" pitchFamily="34" charset="0"/>
                        </a:rPr>
                        <a:t>28</a:t>
                      </a:r>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ru-RU" sz="1200" b="1" i="0" u="none" strike="noStrike" dirty="0">
                          <a:solidFill>
                            <a:schemeClr val="accent1">
                              <a:lumMod val="75000"/>
                            </a:schemeClr>
                          </a:solidFill>
                          <a:effectLst/>
                          <a:latin typeface="Calibri" panose="020F0502020204030204" pitchFamily="34" charset="0"/>
                        </a:rPr>
                        <a:t> :</a:t>
                      </a:r>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46737">
                <a:tc>
                  <a:txBody>
                    <a:bodyPr/>
                    <a:lstStyle/>
                    <a:p>
                      <a:pPr algn="l" fontAlgn="b"/>
                      <a:r>
                        <a:rPr lang="en-US" sz="1100" b="0" i="0" u="none" strike="noStrike" dirty="0">
                          <a:solidFill>
                            <a:schemeClr val="accent1">
                              <a:lumMod val="75000"/>
                            </a:schemeClr>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105,693.37</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100" b="0" i="0" u="none" strike="noStrike" dirty="0">
                          <a:solidFill>
                            <a:schemeClr val="accent1">
                              <a:lumMod val="75000"/>
                            </a:schemeClr>
                          </a:solidFill>
                          <a:effectLst/>
                          <a:latin typeface="Calibri" panose="020F0502020204030204" pitchFamily="34" charset="0"/>
                        </a:rPr>
                        <a:t>86,04</a:t>
                      </a:r>
                      <a:r>
                        <a:rPr lang="en-US" sz="1100" b="0" i="0" u="none" strike="noStrike" dirty="0">
                          <a:solidFill>
                            <a:schemeClr val="accent1">
                              <a:lumMod val="75000"/>
                            </a:schemeClr>
                          </a:solidFill>
                          <a:effectLst/>
                          <a:latin typeface="Calibri" panose="020F0502020204030204" pitchFamily="34" charset="0"/>
                        </a:rPr>
                        <a:t> %</a:t>
                      </a:r>
                      <a:endParaRPr lang="ru-RU"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9998">
                <a:tc>
                  <a:txBody>
                    <a:bodyPr/>
                    <a:lstStyle/>
                    <a:p>
                      <a:pPr algn="l" fontAlgn="b"/>
                      <a:r>
                        <a:rPr lang="en-US" sz="1100" b="0" dirty="0">
                          <a:solidFill>
                            <a:schemeClr val="accent1">
                              <a:lumMod val="75000"/>
                            </a:schemeClr>
                          </a:solidFill>
                        </a:rPr>
                        <a:t>Project marketing &amp; PR </a:t>
                      </a:r>
                      <a:endParaRPr lang="en-US"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7,312.30</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100" b="0" i="0" u="none" strike="noStrike" dirty="0">
                          <a:solidFill>
                            <a:schemeClr val="accent1">
                              <a:lumMod val="75000"/>
                            </a:schemeClr>
                          </a:solidFill>
                          <a:effectLst/>
                          <a:latin typeface="Calibri" panose="020F0502020204030204" pitchFamily="34" charset="0"/>
                        </a:rPr>
                        <a:t>5,95</a:t>
                      </a:r>
                      <a:r>
                        <a:rPr lang="en-US" sz="1100" b="0" i="0" u="none" strike="noStrike" dirty="0">
                          <a:solidFill>
                            <a:schemeClr val="accent1">
                              <a:lumMod val="75000"/>
                            </a:schemeClr>
                          </a:solidFill>
                          <a:effectLst/>
                          <a:latin typeface="Calibri" panose="020F0502020204030204" pitchFamily="34" charset="0"/>
                        </a:rPr>
                        <a:t> %</a:t>
                      </a:r>
                      <a:endParaRPr lang="ru-RU"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208114">
                <a:tc>
                  <a:txBody>
                    <a:bodyPr/>
                    <a:lstStyle/>
                    <a:p>
                      <a:pPr algn="l" fontAlgn="b"/>
                      <a:r>
                        <a:rPr lang="en-US" sz="1100" b="0" dirty="0">
                          <a:solidFill>
                            <a:schemeClr val="accent1">
                              <a:lumMod val="75000"/>
                            </a:schemeClr>
                          </a:solidFill>
                        </a:rPr>
                        <a:t>Project running costs </a:t>
                      </a:r>
                      <a:endParaRPr lang="en-US"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5,918.52</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100" b="0" i="0" u="none" strike="noStrike" dirty="0">
                          <a:solidFill>
                            <a:schemeClr val="accent1">
                              <a:lumMod val="75000"/>
                            </a:schemeClr>
                          </a:solidFill>
                          <a:effectLst/>
                          <a:latin typeface="Calibri" panose="020F0502020204030204" pitchFamily="34" charset="0"/>
                        </a:rPr>
                        <a:t>4,82</a:t>
                      </a:r>
                      <a:r>
                        <a:rPr lang="en-US" sz="1100" b="0" i="0" u="none" strike="noStrike" dirty="0">
                          <a:solidFill>
                            <a:schemeClr val="accent1">
                              <a:lumMod val="75000"/>
                            </a:schemeClr>
                          </a:solidFill>
                          <a:effectLst/>
                          <a:latin typeface="Calibri" panose="020F0502020204030204" pitchFamily="34" charset="0"/>
                        </a:rPr>
                        <a:t> %</a:t>
                      </a:r>
                      <a:endParaRPr lang="ru-RU"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475951">
                <a:tc>
                  <a:txBody>
                    <a:bodyPr/>
                    <a:lstStyle/>
                    <a:p>
                      <a:pPr algn="l" fontAlgn="b"/>
                      <a:r>
                        <a:rPr lang="en-US" sz="1100" b="0" dirty="0">
                          <a:solidFill>
                            <a:schemeClr val="accent1">
                              <a:lumMod val="75000"/>
                            </a:schemeClr>
                          </a:solidFill>
                        </a:rPr>
                        <a:t>Foundation administrative support</a:t>
                      </a:r>
                      <a:endParaRPr lang="en-US"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3,920.08</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100" b="0" i="0" u="none" strike="noStrike" dirty="0">
                          <a:solidFill>
                            <a:schemeClr val="accent1">
                              <a:lumMod val="75000"/>
                            </a:schemeClr>
                          </a:solidFill>
                          <a:effectLst/>
                          <a:latin typeface="Calibri" panose="020F0502020204030204" pitchFamily="34" charset="0"/>
                        </a:rPr>
                        <a:t>3,19</a:t>
                      </a:r>
                      <a:r>
                        <a:rPr lang="en-US" sz="1100" b="0" i="0" u="none" strike="noStrike" dirty="0">
                          <a:solidFill>
                            <a:schemeClr val="accent1">
                              <a:lumMod val="75000"/>
                            </a:schemeClr>
                          </a:solidFill>
                          <a:effectLst/>
                          <a:latin typeface="Calibri" panose="020F0502020204030204" pitchFamily="34" charset="0"/>
                        </a:rPr>
                        <a:t> %</a:t>
                      </a:r>
                      <a:endParaRPr lang="ru-RU"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92285">
                <a:tc>
                  <a:txBody>
                    <a:bodyPr/>
                    <a:lstStyle/>
                    <a:p>
                      <a:pPr algn="l" fontAlgn="b"/>
                      <a:r>
                        <a:rPr lang="en-US" sz="1200" b="1" i="0" u="none" strike="noStrike" dirty="0">
                          <a:solidFill>
                            <a:schemeClr val="accent1">
                              <a:lumMod val="75000"/>
                            </a:schemeClr>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0" u="none" strike="noStrike" dirty="0">
                          <a:solidFill>
                            <a:schemeClr val="accent1">
                              <a:lumMod val="75000"/>
                            </a:schemeClr>
                          </a:solidFill>
                          <a:effectLst/>
                          <a:latin typeface="Calibri" panose="020F0502020204030204" pitchFamily="34" charset="0"/>
                        </a:rPr>
                        <a:t>22,376.85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8" name="Рисунок 7">
            <a:extLst>
              <a:ext uri="{FF2B5EF4-FFF2-40B4-BE49-F238E27FC236}">
                <a16:creationId xmlns:a16="http://schemas.microsoft.com/office/drawing/2014/main" id="{0006211B-BABD-4663-9BED-F313AC6A9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66" y="958923"/>
            <a:ext cx="6426546" cy="5146602"/>
          </a:xfrm>
          <a:prstGeom prst="rect">
            <a:avLst/>
          </a:prstGeom>
        </p:spPr>
      </p:pic>
      <p:sp>
        <p:nvSpPr>
          <p:cNvPr id="6" name="TextBox 5">
            <a:extLst>
              <a:ext uri="{FF2B5EF4-FFF2-40B4-BE49-F238E27FC236}">
                <a16:creationId xmlns:a16="http://schemas.microsoft.com/office/drawing/2014/main" id="{A45E1E6E-0D5D-4054-817B-E8DABFD1E7CF}"/>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5</a:t>
            </a:r>
          </a:p>
        </p:txBody>
      </p:sp>
    </p:spTree>
    <p:extLst>
      <p:ext uri="{BB962C8B-B14F-4D97-AF65-F5344CB8AC3E}">
        <p14:creationId xmlns:p14="http://schemas.microsoft.com/office/powerpoint/2010/main" val="101916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658666" y="541972"/>
            <a:ext cx="6656534" cy="430887"/>
          </a:xfrm>
          <a:prstGeom prst="rect">
            <a:avLst/>
          </a:prstGeom>
        </p:spPr>
        <p:txBody>
          <a:bodyPr wrap="square">
            <a:spAutoFit/>
          </a:bodyPr>
          <a:lstStyle/>
          <a:p>
            <a:r>
              <a:rPr lang="en-US" sz="2200" b="1" dirty="0">
                <a:solidFill>
                  <a:schemeClr val="accent1">
                    <a:lumMod val="75000"/>
                  </a:schemeClr>
                </a:solidFill>
              </a:rPr>
              <a:t>Professionals for reform support mechanism (PRSM) </a:t>
            </a:r>
          </a:p>
        </p:txBody>
      </p:sp>
      <p:pic>
        <p:nvPicPr>
          <p:cNvPr id="10" name="Рисунок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9331" y="661442"/>
            <a:ext cx="1781185" cy="1154209"/>
          </a:xfrm>
          <a:prstGeom prst="rect">
            <a:avLst/>
          </a:prstGeom>
        </p:spPr>
      </p:pic>
      <p:pic>
        <p:nvPicPr>
          <p:cNvPr id="11"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213" y="845291"/>
            <a:ext cx="1800071" cy="1033825"/>
          </a:xfrm>
          <a:prstGeom prst="rect">
            <a:avLst/>
          </a:prstGeom>
          <a:ln>
            <a:noFill/>
          </a:ln>
          <a:effectLst>
            <a:softEdge rad="112500"/>
          </a:effectLst>
        </p:spPr>
      </p:pic>
      <p:sp>
        <p:nvSpPr>
          <p:cNvPr id="2" name="Прямоугольник 1"/>
          <p:cNvSpPr/>
          <p:nvPr/>
        </p:nvSpPr>
        <p:spPr>
          <a:xfrm>
            <a:off x="7085212" y="6105525"/>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111</a:t>
            </a:r>
          </a:p>
        </p:txBody>
      </p:sp>
      <p:graphicFrame>
        <p:nvGraphicFramePr>
          <p:cNvPr id="14" name="Таблица 8">
            <a:extLst>
              <a:ext uri="{FF2B5EF4-FFF2-40B4-BE49-F238E27FC236}">
                <a16:creationId xmlns:a16="http://schemas.microsoft.com/office/drawing/2014/main" id="{DF321E27-5949-477B-9688-6EB8F527631B}"/>
              </a:ext>
            </a:extLst>
          </p:cNvPr>
          <p:cNvGraphicFramePr>
            <a:graphicFrameLocks noGrp="1"/>
          </p:cNvGraphicFramePr>
          <p:nvPr>
            <p:extLst>
              <p:ext uri="{D42A27DB-BD31-4B8C-83A1-F6EECF244321}">
                <p14:modId xmlns:p14="http://schemas.microsoft.com/office/powerpoint/2010/main" val="3546051851"/>
              </p:ext>
            </p:extLst>
          </p:nvPr>
        </p:nvGraphicFramePr>
        <p:xfrm>
          <a:off x="7156046" y="2689187"/>
          <a:ext cx="2948940" cy="3319329"/>
        </p:xfrm>
        <a:graphic>
          <a:graphicData uri="http://schemas.openxmlformats.org/drawingml/2006/table">
            <a:tbl>
              <a:tblPr firstRow="1" bandRow="1">
                <a:tableStyleId>{2D5ABB26-0587-4C30-8999-92F81FD0307C}</a:tableStyleId>
              </a:tblPr>
              <a:tblGrid>
                <a:gridCol w="1291437">
                  <a:extLst>
                    <a:ext uri="{9D8B030D-6E8A-4147-A177-3AD203B41FA5}">
                      <a16:colId xmlns:a16="http://schemas.microsoft.com/office/drawing/2014/main" val="244844495"/>
                    </a:ext>
                  </a:extLst>
                </a:gridCol>
                <a:gridCol w="958367">
                  <a:extLst>
                    <a:ext uri="{9D8B030D-6E8A-4147-A177-3AD203B41FA5}">
                      <a16:colId xmlns:a16="http://schemas.microsoft.com/office/drawing/2014/main" val="132618080"/>
                    </a:ext>
                  </a:extLst>
                </a:gridCol>
                <a:gridCol w="699136">
                  <a:extLst>
                    <a:ext uri="{9D8B030D-6E8A-4147-A177-3AD203B41FA5}">
                      <a16:colId xmlns:a16="http://schemas.microsoft.com/office/drawing/2014/main" val="1077389348"/>
                    </a:ext>
                  </a:extLst>
                </a:gridCol>
              </a:tblGrid>
              <a:tr h="950174">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en-US"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3660">
                <a:tc>
                  <a:txBody>
                    <a:bodyPr/>
                    <a:lstStyle/>
                    <a:p>
                      <a:pPr algn="l" fontAlgn="b"/>
                      <a:r>
                        <a:rPr lang="en-US" sz="1200" b="1" i="0" u="none" strike="noStrike" dirty="0">
                          <a:solidFill>
                            <a:schemeClr val="accent1">
                              <a:lumMod val="75000"/>
                            </a:schemeClr>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0" u="none" strike="noStrike" dirty="0">
                          <a:solidFill>
                            <a:schemeClr val="accent1">
                              <a:lumMod val="75000"/>
                            </a:schemeClr>
                          </a:solidFill>
                          <a:effectLst/>
                          <a:latin typeface="Calibri" panose="020F0502020204030204" pitchFamily="34" charset="0"/>
                        </a:rPr>
                        <a:t>42</a:t>
                      </a:r>
                      <a:r>
                        <a:rPr lang="uk-UA" sz="1200" b="1" i="0" u="none" strike="noStrike" dirty="0">
                          <a:solidFill>
                            <a:schemeClr val="accent1">
                              <a:lumMod val="75000"/>
                            </a:schemeClr>
                          </a:solidFill>
                          <a:effectLst/>
                          <a:latin typeface="Calibri" panose="020F0502020204030204" pitchFamily="34" charset="0"/>
                        </a:rPr>
                        <a:t>,</a:t>
                      </a:r>
                      <a:r>
                        <a:rPr lang="en-US" sz="1200" b="1" i="0" u="none" strike="noStrike" dirty="0">
                          <a:solidFill>
                            <a:schemeClr val="accent1">
                              <a:lumMod val="75000"/>
                            </a:schemeClr>
                          </a:solidFill>
                          <a:effectLst/>
                          <a:latin typeface="Calibri" panose="020F0502020204030204" pitchFamily="34" charset="0"/>
                        </a:rPr>
                        <a:t>463</a:t>
                      </a:r>
                      <a:r>
                        <a:rPr lang="uk-UA" sz="1200" b="1" i="0" u="none" strike="noStrike" dirty="0">
                          <a:solidFill>
                            <a:schemeClr val="accent1">
                              <a:lumMod val="75000"/>
                            </a:schemeClr>
                          </a:solidFill>
                          <a:effectLst/>
                          <a:latin typeface="Calibri" panose="020F0502020204030204" pitchFamily="34" charset="0"/>
                        </a:rPr>
                        <a:t>.</a:t>
                      </a:r>
                      <a:r>
                        <a:rPr lang="en-US" sz="1200" b="1" i="0" u="none" strike="noStrike" dirty="0">
                          <a:solidFill>
                            <a:schemeClr val="accent1">
                              <a:lumMod val="75000"/>
                            </a:schemeClr>
                          </a:solidFill>
                          <a:effectLst/>
                          <a:latin typeface="Calibri" panose="020F0502020204030204" pitchFamily="34" charset="0"/>
                        </a:rPr>
                        <a:t>79</a:t>
                      </a:r>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21109">
                <a:tc>
                  <a:txBody>
                    <a:bodyPr/>
                    <a:lstStyle/>
                    <a:p>
                      <a:pPr algn="l" fontAlgn="b"/>
                      <a:r>
                        <a:rPr lang="en-US" sz="1200" b="1" i="0" u="none" strike="noStrike" dirty="0">
                          <a:solidFill>
                            <a:schemeClr val="accent1">
                              <a:lumMod val="75000"/>
                            </a:schemeClr>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0" u="none" strike="noStrike" dirty="0">
                          <a:solidFill>
                            <a:schemeClr val="accent1">
                              <a:lumMod val="75000"/>
                            </a:schemeClr>
                          </a:solidFill>
                          <a:effectLst/>
                          <a:latin typeface="Calibri" panose="020F0502020204030204" pitchFamily="34" charset="0"/>
                        </a:rPr>
                        <a:t>40,546</a:t>
                      </a:r>
                      <a:r>
                        <a:rPr lang="uk-UA" sz="1200" b="1" i="0" u="none" strike="noStrike" dirty="0">
                          <a:solidFill>
                            <a:schemeClr val="accent1">
                              <a:lumMod val="75000"/>
                            </a:schemeClr>
                          </a:solidFill>
                          <a:effectLst/>
                          <a:latin typeface="Calibri" panose="020F0502020204030204" pitchFamily="34" charset="0"/>
                        </a:rPr>
                        <a: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chemeClr val="accent1">
                              <a:lumMod val="75000"/>
                            </a:schemeClr>
                          </a:solidFill>
                          <a:effectLst/>
                          <a:latin typeface="Calibri" panose="020F0502020204030204" pitchFamily="34" charset="0"/>
                        </a:rPr>
                        <a:t>55</a:t>
                      </a:r>
                      <a:r>
                        <a:rPr lang="ru-RU" sz="1200" b="1" i="0" u="none" strike="noStrike" dirty="0">
                          <a:solidFill>
                            <a:schemeClr val="accent1">
                              <a:lumMod val="75000"/>
                            </a:schemeClr>
                          </a:solidFill>
                          <a:effectLst/>
                          <a:latin typeface="Calibri" panose="020F0502020204030204" pitchFamily="34" charset="0"/>
                        </a:rPr>
                        <a:t> :</a:t>
                      </a:r>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346737">
                <a:tc>
                  <a:txBody>
                    <a:bodyPr/>
                    <a:lstStyle/>
                    <a:p>
                      <a:pPr algn="l" fontAlgn="b"/>
                      <a:r>
                        <a:rPr lang="en-US" sz="1100" b="0" i="0" u="none" strike="noStrike" dirty="0">
                          <a:solidFill>
                            <a:schemeClr val="accent1">
                              <a:lumMod val="75000"/>
                            </a:schemeClr>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40</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241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99,247%</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9998">
                <a:tc>
                  <a:txBody>
                    <a:bodyPr/>
                    <a:lstStyle/>
                    <a:p>
                      <a:pPr algn="l" fontAlgn="b"/>
                      <a:r>
                        <a:rPr lang="en-US" sz="1100" b="0" dirty="0">
                          <a:solidFill>
                            <a:schemeClr val="accent1">
                              <a:lumMod val="75000"/>
                            </a:schemeClr>
                          </a:solidFill>
                        </a:rPr>
                        <a:t>Project marketing &amp; PR </a:t>
                      </a:r>
                      <a:endParaRPr lang="en-US"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298</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76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0,737%</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208114">
                <a:tc>
                  <a:txBody>
                    <a:bodyPr/>
                    <a:lstStyle/>
                    <a:p>
                      <a:pPr algn="l" fontAlgn="b"/>
                      <a:r>
                        <a:rPr lang="en-US" sz="1100" b="0" dirty="0">
                          <a:solidFill>
                            <a:schemeClr val="accent1">
                              <a:lumMod val="75000"/>
                            </a:schemeClr>
                          </a:solidFill>
                        </a:rPr>
                        <a:t>Project running costs </a:t>
                      </a:r>
                      <a:endParaRPr lang="en-US"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39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0,013%</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475951">
                <a:tc>
                  <a:txBody>
                    <a:bodyPr/>
                    <a:lstStyle/>
                    <a:p>
                      <a:pPr algn="l" fontAlgn="b"/>
                      <a:r>
                        <a:rPr lang="en-US" sz="1100" b="0" dirty="0">
                          <a:solidFill>
                            <a:schemeClr val="accent1">
                              <a:lumMod val="75000"/>
                            </a:schemeClr>
                          </a:solidFill>
                        </a:rPr>
                        <a:t>Foundation administrative support</a:t>
                      </a:r>
                      <a:endParaRPr lang="en-US"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chemeClr val="accent1">
                              <a:lumMod val="75000"/>
                            </a:schemeClr>
                          </a:solidFill>
                          <a:effectLst/>
                          <a:latin typeface="Calibri" panose="020F0502020204030204" pitchFamily="34" charset="0"/>
                        </a:rPr>
                        <a:t>0,003%</a:t>
                      </a:r>
                      <a:endParaRPr lang="uk-UA" sz="1100" b="0"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530040"/>
                  </a:ext>
                </a:extLst>
              </a:tr>
              <a:tr h="292285">
                <a:tc>
                  <a:txBody>
                    <a:bodyPr/>
                    <a:lstStyle/>
                    <a:p>
                      <a:pPr algn="l" fontAlgn="b"/>
                      <a:r>
                        <a:rPr lang="en-US" sz="1200" b="1" i="0" u="none" strike="noStrike" dirty="0">
                          <a:solidFill>
                            <a:schemeClr val="accent1">
                              <a:lumMod val="75000"/>
                            </a:schemeClr>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b="1" i="0" u="none" strike="noStrike" dirty="0">
                          <a:solidFill>
                            <a:schemeClr val="accent1">
                              <a:lumMod val="75000"/>
                            </a:schemeClr>
                          </a:solidFill>
                          <a:effectLst/>
                          <a:latin typeface="Calibri" panose="020F0502020204030204" pitchFamily="34" charset="0"/>
                        </a:rPr>
                        <a:t>1,917.24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uk-UA" sz="1200" b="1" i="0" u="none" strike="noStrike" dirty="0">
                        <a:solidFill>
                          <a:schemeClr val="accent1">
                            <a:lumMod val="75000"/>
                          </a:schemeClr>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pic>
        <p:nvPicPr>
          <p:cNvPr id="2050" name="Picture 2" descr="Картинки по запросу transparency international логотип">
            <a:extLst>
              <a:ext uri="{FF2B5EF4-FFF2-40B4-BE49-F238E27FC236}">
                <a16:creationId xmlns:a16="http://schemas.microsoft.com/office/drawing/2014/main" id="{D2B2445F-32C4-449C-BC5B-CE5193EA7B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3" t="33921" r="4587" b="34651"/>
          <a:stretch/>
        </p:blipFill>
        <p:spPr bwMode="auto">
          <a:xfrm>
            <a:off x="7267986" y="2012360"/>
            <a:ext cx="2530361" cy="622006"/>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1B073CA8-F512-4CA4-B6B0-89558A91D8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66" y="958924"/>
            <a:ext cx="6426546" cy="5146602"/>
          </a:xfrm>
          <a:prstGeom prst="rect">
            <a:avLst/>
          </a:prstGeom>
        </p:spPr>
      </p:pic>
      <p:sp>
        <p:nvSpPr>
          <p:cNvPr id="13" name="TextBox 12">
            <a:extLst>
              <a:ext uri="{FF2B5EF4-FFF2-40B4-BE49-F238E27FC236}">
                <a16:creationId xmlns:a16="http://schemas.microsoft.com/office/drawing/2014/main" id="{B3756E77-6A86-48A4-8EA6-FF0BBDE90891}"/>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6</a:t>
            </a:r>
          </a:p>
        </p:txBody>
      </p:sp>
    </p:spTree>
    <p:extLst>
      <p:ext uri="{BB962C8B-B14F-4D97-AF65-F5344CB8AC3E}">
        <p14:creationId xmlns:p14="http://schemas.microsoft.com/office/powerpoint/2010/main" val="274921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sp>
        <p:nvSpPr>
          <p:cNvPr id="4" name="Rectangle 3"/>
          <p:cNvSpPr/>
          <p:nvPr/>
        </p:nvSpPr>
        <p:spPr>
          <a:xfrm>
            <a:off x="719626" y="304114"/>
            <a:ext cx="6594406" cy="769441"/>
          </a:xfrm>
          <a:prstGeom prst="rect">
            <a:avLst/>
          </a:prstGeom>
        </p:spPr>
        <p:txBody>
          <a:bodyPr wrap="square">
            <a:spAutoFit/>
          </a:bodyPr>
          <a:lstStyle/>
          <a:p>
            <a:r>
              <a:rPr lang="en-US" sz="2200" b="1" dirty="0">
                <a:solidFill>
                  <a:schemeClr val="accent1">
                    <a:lumMod val="75000"/>
                  </a:schemeClr>
                </a:solidFill>
              </a:rPr>
              <a:t>Support for institutions under the reform support architecture for Ukraine – Reform Support Teams(RST)</a:t>
            </a:r>
          </a:p>
        </p:txBody>
      </p:sp>
      <p:pic>
        <p:nvPicPr>
          <p:cNvPr id="8" name="Рисунок 4"/>
          <p:cNvPicPr>
            <a:picLocks noChangeAspect="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7314032" y="742568"/>
            <a:ext cx="2489558" cy="557661"/>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4095261968"/>
              </p:ext>
            </p:extLst>
          </p:nvPr>
        </p:nvGraphicFramePr>
        <p:xfrm>
          <a:off x="7097102" y="1910047"/>
          <a:ext cx="3090607" cy="2416443"/>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a:solidFill>
                          <a:schemeClr val="accent1">
                            <a:lumMod val="75000"/>
                          </a:schemeClr>
                        </a:solidFill>
                        <a:effectLst/>
                        <a:latin typeface="+mn-lt"/>
                        <a:ea typeface="+mn-ea"/>
                        <a:cs typeface="+mn-cs"/>
                      </a:endParaRPr>
                    </a:p>
                    <a:p>
                      <a:pPr marL="0" algn="ctr" defTabSz="1007943" rtl="0" eaLnBrk="1" latinLnBrk="0" hangingPunct="1"/>
                      <a:r>
                        <a:rPr lang="en-US" sz="1400" b="1" i="1" kern="1200">
                          <a:solidFill>
                            <a:schemeClr val="accent1">
                              <a:lumMod val="75000"/>
                            </a:schemeClr>
                          </a:solidFill>
                          <a:effectLst/>
                          <a:latin typeface="+mn-lt"/>
                          <a:ea typeface="+mn-ea"/>
                          <a:cs typeface="+mn-cs"/>
                        </a:rPr>
                        <a:t>% </a:t>
                      </a:r>
                      <a:endParaRPr lang="en-US"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28</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743</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41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18</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629</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21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ru-RU" sz="1200" b="1" i="0" u="none" strike="noStrike">
                          <a:solidFill>
                            <a:srgbClr val="2F5597"/>
                          </a:solidFill>
                          <a:effectLst/>
                          <a:latin typeface="Calibri" panose="020F0502020204030204" pitchFamily="34" charset="0"/>
                        </a:rPr>
                        <a:t>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17</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432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97</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93</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58%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78018">
                <a:tc>
                  <a:txBody>
                    <a:bodyPr/>
                    <a:lstStyle/>
                    <a:p>
                      <a:pPr algn="l" rtl="0" fontAlgn="b"/>
                      <a:r>
                        <a:rPr lang="en-US" sz="1100" b="0" i="0" u="none" strike="noStrike">
                          <a:solidFill>
                            <a:srgbClr val="2F5597"/>
                          </a:solidFill>
                          <a:effectLst/>
                          <a:latin typeface="Calibri" panose="020F0502020204030204" pitchFamily="34" charset="0"/>
                        </a:rPr>
                        <a:t>Project running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194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21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278018">
                <a:tc>
                  <a:txBody>
                    <a:bodyPr/>
                    <a:lstStyle/>
                    <a:p>
                      <a:pPr algn="l" rtl="0" fontAlgn="b"/>
                      <a:r>
                        <a:rPr lang="en-US" sz="1100" b="0" i="0" u="none" strike="noStrike">
                          <a:solidFill>
                            <a:srgbClr val="2F5597"/>
                          </a:solidFill>
                          <a:effectLst/>
                          <a:latin typeface="Calibri" panose="020F0502020204030204" pitchFamily="34" charset="0"/>
                        </a:rPr>
                        <a:t>Project marketing &amp; PR</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04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0</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01%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975232"/>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1" i="0" u="none" strike="noStrike" dirty="0">
                          <a:solidFill>
                            <a:srgbClr val="2F5597"/>
                          </a:solidFill>
                          <a:effectLst/>
                          <a:latin typeface="Calibri" panose="020F0502020204030204" pitchFamily="34" charset="0"/>
                        </a:rPr>
                        <a:t>10</a:t>
                      </a:r>
                      <a:r>
                        <a:rPr lang="en-US" sz="1100" b="1" i="0" u="none" strike="noStrike" dirty="0">
                          <a:solidFill>
                            <a:srgbClr val="2F5597"/>
                          </a:solidFill>
                          <a:effectLst/>
                          <a:latin typeface="Calibri" panose="020F0502020204030204" pitchFamily="34" charset="0"/>
                        </a:rPr>
                        <a:t>,</a:t>
                      </a:r>
                      <a:r>
                        <a:rPr lang="ru-RU" sz="1100" b="1" i="0" u="none" strike="noStrike" dirty="0">
                          <a:solidFill>
                            <a:srgbClr val="2F5597"/>
                          </a:solidFill>
                          <a:effectLst/>
                          <a:latin typeface="Calibri" panose="020F0502020204030204" pitchFamily="34" charset="0"/>
                        </a:rPr>
                        <a:t>114</a:t>
                      </a:r>
                      <a:r>
                        <a:rPr lang="en-US" sz="1100" b="1" i="0" u="none" strike="noStrike" dirty="0">
                          <a:solidFill>
                            <a:srgbClr val="2F5597"/>
                          </a:solidFill>
                          <a:effectLst/>
                          <a:latin typeface="Calibri" panose="020F0502020204030204" pitchFamily="34" charset="0"/>
                        </a:rPr>
                        <a:t>.</a:t>
                      </a:r>
                      <a:r>
                        <a:rPr lang="ru-RU" sz="1100" b="1" i="0" u="none" strike="noStrike" dirty="0">
                          <a:solidFill>
                            <a:srgbClr val="2F5597"/>
                          </a:solidFill>
                          <a:effectLst/>
                          <a:latin typeface="Calibri" panose="020F0502020204030204" pitchFamily="34" charset="0"/>
                        </a:rPr>
                        <a:t>20</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endParaRPr lang="ru-RU" sz="1100" b="0"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10" name="Прямоугольник 1">
            <a:extLst>
              <a:ext uri="{FF2B5EF4-FFF2-40B4-BE49-F238E27FC236}">
                <a16:creationId xmlns:a16="http://schemas.microsoft.com/office/drawing/2014/main" id="{D4416624-F7C8-4528-BDB6-C6FFDE139D4E}"/>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75</a:t>
            </a:r>
          </a:p>
        </p:txBody>
      </p:sp>
      <p:pic>
        <p:nvPicPr>
          <p:cNvPr id="11" name="Рисунок 10">
            <a:extLst>
              <a:ext uri="{FF2B5EF4-FFF2-40B4-BE49-F238E27FC236}">
                <a16:creationId xmlns:a16="http://schemas.microsoft.com/office/drawing/2014/main" id="{7BD6ECBF-F700-45F1-AD2F-018DE1423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76" y="972859"/>
            <a:ext cx="6450326" cy="5132665"/>
          </a:xfrm>
          <a:prstGeom prst="rect">
            <a:avLst/>
          </a:prstGeom>
        </p:spPr>
      </p:pic>
      <p:sp>
        <p:nvSpPr>
          <p:cNvPr id="12" name="TextBox 11">
            <a:extLst>
              <a:ext uri="{FF2B5EF4-FFF2-40B4-BE49-F238E27FC236}">
                <a16:creationId xmlns:a16="http://schemas.microsoft.com/office/drawing/2014/main" id="{FCF3422A-0874-4FB3-A9AA-2D5021B71FAB}"/>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7</a:t>
            </a:r>
          </a:p>
        </p:txBody>
      </p:sp>
    </p:spTree>
    <p:extLst>
      <p:ext uri="{BB962C8B-B14F-4D97-AF65-F5344CB8AC3E}">
        <p14:creationId xmlns:p14="http://schemas.microsoft.com/office/powerpoint/2010/main" val="276982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pic>
        <p:nvPicPr>
          <p:cNvPr id="8" name="Рисунок 7"/>
          <p:cNvPicPr>
            <a:picLocks noChangeAspect="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7435110" y="852821"/>
            <a:ext cx="2142838" cy="479996"/>
          </a:xfrm>
          <a:prstGeom prst="rect">
            <a:avLst/>
          </a:prstGeom>
        </p:spPr>
      </p:pic>
      <p:sp>
        <p:nvSpPr>
          <p:cNvPr id="4" name="Rectangle 3"/>
          <p:cNvSpPr/>
          <p:nvPr/>
        </p:nvSpPr>
        <p:spPr>
          <a:xfrm>
            <a:off x="646777" y="323378"/>
            <a:ext cx="6788334" cy="769441"/>
          </a:xfrm>
          <a:prstGeom prst="rect">
            <a:avLst/>
          </a:prstGeom>
        </p:spPr>
        <p:txBody>
          <a:bodyPr wrap="square">
            <a:spAutoFit/>
          </a:bodyPr>
          <a:lstStyle/>
          <a:p>
            <a:r>
              <a:rPr lang="en-US" sz="2200" b="1" dirty="0">
                <a:solidFill>
                  <a:schemeClr val="accent1">
                    <a:lumMod val="75000"/>
                  </a:schemeClr>
                </a:solidFill>
              </a:rPr>
              <a:t>Support for institutions under the reform support architecture for Ukraine – Reforms Delivery Office(RDO)</a:t>
            </a:r>
          </a:p>
        </p:txBody>
      </p:sp>
      <p:graphicFrame>
        <p:nvGraphicFramePr>
          <p:cNvPr id="11" name="Таблица 10"/>
          <p:cNvGraphicFramePr>
            <a:graphicFrameLocks noGrp="1"/>
          </p:cNvGraphicFramePr>
          <p:nvPr>
            <p:extLst>
              <p:ext uri="{D42A27DB-BD31-4B8C-83A1-F6EECF244321}">
                <p14:modId xmlns:p14="http://schemas.microsoft.com/office/powerpoint/2010/main" val="2519567690"/>
              </p:ext>
            </p:extLst>
          </p:nvPr>
        </p:nvGraphicFramePr>
        <p:xfrm>
          <a:off x="7097102" y="1910047"/>
          <a:ext cx="3090607" cy="2177654"/>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507</a:t>
                      </a:r>
                      <a:r>
                        <a:rPr lang="en-US" sz="1200" b="1" i="0" u="none" strike="noStrike" dirty="0">
                          <a:solidFill>
                            <a:srgbClr val="2F5597"/>
                          </a:solidFill>
                          <a:effectLst/>
                          <a:latin typeface="Calibri" panose="020F0502020204030204" pitchFamily="34" charset="0"/>
                        </a:rPr>
                        <a:t>.00</a:t>
                      </a:r>
                      <a:endParaRPr lang="ru-RU" sz="1200" b="1" i="0" u="none" strike="noStrike" dirty="0">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14</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006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13</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461</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45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96,11%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running costs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544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66</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3,89%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500</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89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9" name="Прямоугольник 1">
            <a:extLst>
              <a:ext uri="{FF2B5EF4-FFF2-40B4-BE49-F238E27FC236}">
                <a16:creationId xmlns:a16="http://schemas.microsoft.com/office/drawing/2014/main" id="{1A351817-0F0D-4E62-BFF1-FAA3D6B393D1}"/>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20</a:t>
            </a:r>
          </a:p>
        </p:txBody>
      </p:sp>
      <p:pic>
        <p:nvPicPr>
          <p:cNvPr id="10" name="Рисунок 9">
            <a:extLst>
              <a:ext uri="{FF2B5EF4-FFF2-40B4-BE49-F238E27FC236}">
                <a16:creationId xmlns:a16="http://schemas.microsoft.com/office/drawing/2014/main" id="{7D75750B-6371-4E9B-98C1-4848D9637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75" y="972860"/>
            <a:ext cx="6450326" cy="5132664"/>
          </a:xfrm>
          <a:prstGeom prst="rect">
            <a:avLst/>
          </a:prstGeom>
        </p:spPr>
      </p:pic>
      <p:sp>
        <p:nvSpPr>
          <p:cNvPr id="12" name="TextBox 11">
            <a:extLst>
              <a:ext uri="{FF2B5EF4-FFF2-40B4-BE49-F238E27FC236}">
                <a16:creationId xmlns:a16="http://schemas.microsoft.com/office/drawing/2014/main" id="{75DB5668-9D7E-4424-9611-76D80AE94C55}"/>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8</a:t>
            </a:r>
          </a:p>
        </p:txBody>
      </p:sp>
    </p:spTree>
    <p:extLst>
      <p:ext uri="{BB962C8B-B14F-4D97-AF65-F5344CB8AC3E}">
        <p14:creationId xmlns:p14="http://schemas.microsoft.com/office/powerpoint/2010/main" val="190527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3455" y="6613237"/>
            <a:ext cx="5597236" cy="369332"/>
          </a:xfrm>
          <a:prstGeom prst="rect">
            <a:avLst/>
          </a:prstGeom>
          <a:noFill/>
        </p:spPr>
        <p:txBody>
          <a:bodyPr wrap="square" rtlCol="0">
            <a:spAutoFit/>
          </a:bodyPr>
          <a:lstStyle/>
          <a:p>
            <a:r>
              <a:rPr lang="en-US" sz="1500" dirty="0">
                <a:solidFill>
                  <a:srgbClr val="0086CF"/>
                </a:solidFill>
              </a:rPr>
              <a:t>                                                                             Financial report 2017</a:t>
            </a:r>
            <a:r>
              <a:rPr lang="en-US" dirty="0"/>
              <a:t> </a:t>
            </a:r>
            <a:endParaRPr lang="uk-UA" dirty="0"/>
          </a:p>
        </p:txBody>
      </p:sp>
      <p:pic>
        <p:nvPicPr>
          <p:cNvPr id="8" name="Рисунок 7"/>
          <p:cNvPicPr>
            <a:picLocks noChangeAspect="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7599440" y="553479"/>
            <a:ext cx="2142838" cy="479996"/>
          </a:xfrm>
          <a:prstGeom prst="rect">
            <a:avLst/>
          </a:prstGeom>
        </p:spPr>
      </p:pic>
      <p:sp>
        <p:nvSpPr>
          <p:cNvPr id="4" name="Rectangle 3"/>
          <p:cNvSpPr/>
          <p:nvPr/>
        </p:nvSpPr>
        <p:spPr>
          <a:xfrm>
            <a:off x="641930" y="342831"/>
            <a:ext cx="6427003" cy="769441"/>
          </a:xfrm>
          <a:prstGeom prst="rect">
            <a:avLst/>
          </a:prstGeom>
        </p:spPr>
        <p:txBody>
          <a:bodyPr wrap="square">
            <a:spAutoFit/>
          </a:bodyPr>
          <a:lstStyle/>
          <a:p>
            <a:r>
              <a:rPr lang="en-US" sz="2200" b="1" dirty="0">
                <a:solidFill>
                  <a:schemeClr val="accent1">
                    <a:lumMod val="75000"/>
                  </a:schemeClr>
                </a:solidFill>
              </a:rPr>
              <a:t>Project Management Offices for Financial Sector Reform in Ukraine (FSR PMO)</a:t>
            </a:r>
          </a:p>
        </p:txBody>
      </p:sp>
      <p:graphicFrame>
        <p:nvGraphicFramePr>
          <p:cNvPr id="11" name="Таблица 10"/>
          <p:cNvGraphicFramePr>
            <a:graphicFrameLocks noGrp="1"/>
          </p:cNvGraphicFramePr>
          <p:nvPr>
            <p:extLst>
              <p:ext uri="{D42A27DB-BD31-4B8C-83A1-F6EECF244321}">
                <p14:modId xmlns:p14="http://schemas.microsoft.com/office/powerpoint/2010/main" val="1362563959"/>
              </p:ext>
            </p:extLst>
          </p:nvPr>
        </p:nvGraphicFramePr>
        <p:xfrm>
          <a:off x="7097102" y="1910047"/>
          <a:ext cx="3090607" cy="2522459"/>
        </p:xfrm>
        <a:graphic>
          <a:graphicData uri="http://schemas.openxmlformats.org/drawingml/2006/table">
            <a:tbl>
              <a:tblPr firstRow="1" bandRow="1">
                <a:tableStyleId>{2D5ABB26-0587-4C30-8999-92F81FD0307C}</a:tableStyleId>
              </a:tblPr>
              <a:tblGrid>
                <a:gridCol w="1423807">
                  <a:extLst>
                    <a:ext uri="{9D8B030D-6E8A-4147-A177-3AD203B41FA5}">
                      <a16:colId xmlns:a16="http://schemas.microsoft.com/office/drawing/2014/main" val="244844495"/>
                    </a:ext>
                  </a:extLst>
                </a:gridCol>
                <a:gridCol w="1056597">
                  <a:extLst>
                    <a:ext uri="{9D8B030D-6E8A-4147-A177-3AD203B41FA5}">
                      <a16:colId xmlns:a16="http://schemas.microsoft.com/office/drawing/2014/main" val="132618080"/>
                    </a:ext>
                  </a:extLst>
                </a:gridCol>
                <a:gridCol w="610203">
                  <a:extLst>
                    <a:ext uri="{9D8B030D-6E8A-4147-A177-3AD203B41FA5}">
                      <a16:colId xmlns:a16="http://schemas.microsoft.com/office/drawing/2014/main" val="1077389348"/>
                    </a:ext>
                  </a:extLst>
                </a:gridCol>
              </a:tblGrid>
              <a:tr h="660285">
                <a:tc>
                  <a:txBody>
                    <a:bodyPr/>
                    <a:lstStyle/>
                    <a:p>
                      <a:pPr algn="ctr"/>
                      <a:endParaRPr lang="en-US" sz="1400" b="1" i="1" kern="1200" dirty="0">
                        <a:solidFill>
                          <a:schemeClr val="accent1">
                            <a:lumMod val="75000"/>
                          </a:schemeClr>
                        </a:solidFill>
                        <a:effectLst/>
                        <a:latin typeface="+mn-lt"/>
                        <a:ea typeface="+mn-ea"/>
                        <a:cs typeface="+mn-cs"/>
                      </a:endParaRPr>
                    </a:p>
                    <a:p>
                      <a:pPr algn="ctr"/>
                      <a:endParaRPr lang="ru-RU" sz="1400" b="1" i="1" kern="1200" dirty="0">
                        <a:solidFill>
                          <a:schemeClr val="accent1">
                            <a:lumMod val="75000"/>
                          </a:schemeClr>
                        </a:solidFill>
                        <a:effectLst/>
                        <a:latin typeface="+mn-lt"/>
                        <a:ea typeface="+mn-ea"/>
                        <a:cs typeface="+mn-cs"/>
                      </a:endParaRPr>
                    </a:p>
                    <a:p>
                      <a:pPr algn="ctr"/>
                      <a:r>
                        <a:rPr lang="en-US" sz="1400" b="1" i="1" kern="1200" dirty="0">
                          <a:solidFill>
                            <a:schemeClr val="accent1">
                              <a:lumMod val="75000"/>
                            </a:schemeClr>
                          </a:solidFill>
                          <a:effectLst/>
                          <a:latin typeface="+mn-lt"/>
                          <a:ea typeface="+mn-ea"/>
                          <a:cs typeface="+mn-cs"/>
                        </a:rPr>
                        <a:t>Category</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r>
                        <a:rPr lang="en-US" sz="1400" b="1" i="1" kern="1200" dirty="0">
                          <a:solidFill>
                            <a:schemeClr val="accent1">
                              <a:lumMod val="75000"/>
                            </a:schemeClr>
                          </a:solidFill>
                          <a:effectLst/>
                          <a:latin typeface="+mn-lt"/>
                          <a:ea typeface="+mn-ea"/>
                          <a:cs typeface="+mn-cs"/>
                        </a:rPr>
                        <a:t>Amount,                          in thousand UAH</a:t>
                      </a:r>
                      <a:endParaRPr lang="uk-UA" sz="1400" b="1" i="1" kern="1200" dirty="0">
                        <a:solidFill>
                          <a:schemeClr val="accent1">
                            <a:lumMod val="75000"/>
                          </a:schemeClr>
                        </a:solidFill>
                        <a:effectLst/>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07943" rtl="0" eaLnBrk="1" latinLnBrk="0" hangingPunct="1"/>
                      <a:endParaRPr lang="en-US" sz="1400" b="1" i="1" kern="1200" dirty="0">
                        <a:solidFill>
                          <a:schemeClr val="accent1">
                            <a:lumMod val="75000"/>
                          </a:schemeClr>
                        </a:solidFill>
                        <a:effectLst/>
                        <a:latin typeface="+mn-lt"/>
                        <a:ea typeface="+mn-ea"/>
                        <a:cs typeface="+mn-cs"/>
                      </a:endParaRPr>
                    </a:p>
                    <a:p>
                      <a:pPr marL="0" algn="ctr" defTabSz="1007943" rtl="0" eaLnBrk="1" latinLnBrk="0" hangingPunct="1"/>
                      <a:r>
                        <a:rPr lang="en-US" sz="1400" b="1" i="1" kern="1200" dirty="0">
                          <a:solidFill>
                            <a:schemeClr val="accent1">
                              <a:lumMod val="75000"/>
                            </a:schemeClr>
                          </a:solidFill>
                          <a:effectLst/>
                          <a:latin typeface="+mn-l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383140"/>
                  </a:ext>
                </a:extLst>
              </a:tr>
              <a:tr h="341745">
                <a:tc>
                  <a:txBody>
                    <a:bodyPr/>
                    <a:lstStyle/>
                    <a:p>
                      <a:pPr algn="l" rtl="0" fontAlgn="b"/>
                      <a:r>
                        <a:rPr lang="en-US" sz="1200" b="1" i="0" u="none" strike="noStrike">
                          <a:solidFill>
                            <a:srgbClr val="2F5597"/>
                          </a:solidFill>
                          <a:effectLst/>
                          <a:latin typeface="Calibri" panose="020F0502020204030204" pitchFamily="34" charset="0"/>
                        </a:rPr>
                        <a:t>Contributions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827</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75</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517132"/>
                  </a:ext>
                </a:extLst>
              </a:tr>
              <a:tr h="319320">
                <a:tc>
                  <a:txBody>
                    <a:bodyPr/>
                    <a:lstStyle/>
                    <a:p>
                      <a:pPr algn="l" rtl="0" fontAlgn="b"/>
                      <a:r>
                        <a:rPr lang="en-US" sz="1200" b="1" i="0" u="none" strike="noStrike">
                          <a:solidFill>
                            <a:srgbClr val="2F5597"/>
                          </a:solidFill>
                          <a:effectLst/>
                          <a:latin typeface="Calibri" panose="020F0502020204030204" pitchFamily="34" charset="0"/>
                        </a:rPr>
                        <a:t>Expenditures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5</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081</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02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ru-RU" sz="1200" b="1" i="0" u="none" strike="noStrike">
                        <a:solidFill>
                          <a:srgbClr val="2F5597"/>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300141"/>
                  </a:ext>
                </a:extLst>
              </a:tr>
              <a:tr h="150176">
                <a:tc>
                  <a:txBody>
                    <a:bodyPr/>
                    <a:lstStyle/>
                    <a:p>
                      <a:pPr algn="l" rtl="0" fontAlgn="b"/>
                      <a:r>
                        <a:rPr lang="en-US" sz="1100" b="0" i="0" u="none" strike="noStrike">
                          <a:solidFill>
                            <a:srgbClr val="2F5597"/>
                          </a:solidFill>
                          <a:effectLst/>
                          <a:latin typeface="Calibri" panose="020F0502020204030204" pitchFamily="34" charset="0"/>
                        </a:rPr>
                        <a:t>Direct project costs</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4</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932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59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97,08%</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803098"/>
                  </a:ext>
                </a:extLst>
              </a:tr>
              <a:tr h="288382">
                <a:tc>
                  <a:txBody>
                    <a:bodyPr/>
                    <a:lstStyle/>
                    <a:p>
                      <a:pPr algn="l" rtl="0" fontAlgn="b"/>
                      <a:r>
                        <a:rPr lang="en-US" sz="1100" b="0" i="0" u="none" strike="noStrike">
                          <a:solidFill>
                            <a:srgbClr val="2F5597"/>
                          </a:solidFill>
                          <a:effectLst/>
                          <a:latin typeface="Calibri" panose="020F0502020204030204" pitchFamily="34" charset="0"/>
                        </a:rPr>
                        <a:t>Foundation administrative support</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126</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32</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2,49%</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078895"/>
                  </a:ext>
                </a:extLst>
              </a:tr>
              <a:tr h="317247">
                <a:tc>
                  <a:txBody>
                    <a:bodyPr/>
                    <a:lstStyle/>
                    <a:p>
                      <a:pPr algn="l" rtl="0" fontAlgn="b"/>
                      <a:r>
                        <a:rPr lang="en-US" sz="1100" b="0" i="0" u="none" strike="noStrike">
                          <a:solidFill>
                            <a:srgbClr val="2F5597"/>
                          </a:solidFill>
                          <a:effectLst/>
                          <a:latin typeface="Calibri" panose="020F0502020204030204" pitchFamily="34" charset="0"/>
                        </a:rPr>
                        <a:t>Project running costs </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dirty="0">
                          <a:solidFill>
                            <a:srgbClr val="2F5597"/>
                          </a:solidFill>
                          <a:effectLst/>
                          <a:latin typeface="Calibri" panose="020F0502020204030204" pitchFamily="34" charset="0"/>
                        </a:rPr>
                        <a:t>22</a:t>
                      </a:r>
                      <a:r>
                        <a:rPr lang="en-US" sz="1100" b="0" i="0" u="none" strike="noStrike" dirty="0">
                          <a:solidFill>
                            <a:srgbClr val="2F5597"/>
                          </a:solidFill>
                          <a:effectLst/>
                          <a:latin typeface="Calibri" panose="020F0502020204030204" pitchFamily="34" charset="0"/>
                        </a:rPr>
                        <a:t>.</a:t>
                      </a:r>
                      <a:r>
                        <a:rPr lang="ru-RU" sz="1100" b="0" i="0" u="none" strike="noStrike" dirty="0">
                          <a:solidFill>
                            <a:srgbClr val="2F5597"/>
                          </a:solidFill>
                          <a:effectLst/>
                          <a:latin typeface="Calibri" panose="020F0502020204030204" pitchFamily="34" charset="0"/>
                        </a:rPr>
                        <a:t>11</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100" b="0" i="0" u="none" strike="noStrike">
                          <a:solidFill>
                            <a:srgbClr val="2F5597"/>
                          </a:solidFill>
                          <a:effectLst/>
                          <a:latin typeface="Calibri" panose="020F0502020204030204" pitchFamily="34" charset="0"/>
                        </a:rPr>
                        <a:t>0,44%</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288138"/>
                  </a:ext>
                </a:extLst>
              </a:tr>
              <a:tr h="290657">
                <a:tc>
                  <a:txBody>
                    <a:bodyPr/>
                    <a:lstStyle/>
                    <a:p>
                      <a:pPr algn="l" rtl="0" fontAlgn="b"/>
                      <a:r>
                        <a:rPr lang="en-US" sz="1200" b="1" i="0" u="none" strike="noStrike">
                          <a:solidFill>
                            <a:srgbClr val="2F5597"/>
                          </a:solidFill>
                          <a:effectLst/>
                          <a:latin typeface="Calibri" panose="020F0502020204030204" pitchFamily="34" charset="0"/>
                        </a:rPr>
                        <a:t>Balance</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ru-RU" sz="1200" b="1" i="0" u="none" strike="noStrike" dirty="0">
                          <a:solidFill>
                            <a:srgbClr val="2F5597"/>
                          </a:solidFill>
                          <a:effectLst/>
                          <a:latin typeface="Calibri" panose="020F0502020204030204" pitchFamily="34" charset="0"/>
                        </a:rPr>
                        <a:t>2</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746</a:t>
                      </a:r>
                      <a:r>
                        <a:rPr lang="en-US" sz="1200" b="1" i="0" u="none" strike="noStrike" dirty="0">
                          <a:solidFill>
                            <a:srgbClr val="2F5597"/>
                          </a:solidFill>
                          <a:effectLst/>
                          <a:latin typeface="Calibri" panose="020F0502020204030204" pitchFamily="34" charset="0"/>
                        </a:rPr>
                        <a:t>.</a:t>
                      </a:r>
                      <a:r>
                        <a:rPr lang="ru-RU" sz="1200" b="1" i="0" u="none" strike="noStrike" dirty="0">
                          <a:solidFill>
                            <a:srgbClr val="2F5597"/>
                          </a:solidFill>
                          <a:effectLst/>
                          <a:latin typeface="Calibri" panose="020F0502020204030204" pitchFamily="34" charset="0"/>
                        </a:rPr>
                        <a:t>73</a:t>
                      </a: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ru-RU" sz="1800" b="0" i="0" u="none" strike="noStrike" dirty="0">
                        <a:solidFill>
                          <a:srgbClr val="000000"/>
                        </a:solidFill>
                        <a:effectLst/>
                        <a:latin typeface="Arial" panose="020B060402020202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40651"/>
                  </a:ext>
                </a:extLst>
              </a:tr>
            </a:tbl>
          </a:graphicData>
        </a:graphic>
      </p:graphicFrame>
      <p:sp>
        <p:nvSpPr>
          <p:cNvPr id="9" name="Прямоугольник 1">
            <a:extLst>
              <a:ext uri="{FF2B5EF4-FFF2-40B4-BE49-F238E27FC236}">
                <a16:creationId xmlns:a16="http://schemas.microsoft.com/office/drawing/2014/main" id="{587FBD9E-0A83-4959-9ADD-B4847675951C}"/>
              </a:ext>
            </a:extLst>
          </p:cNvPr>
          <p:cNvSpPr/>
          <p:nvPr/>
        </p:nvSpPr>
        <p:spPr>
          <a:xfrm>
            <a:off x="7068933" y="5493969"/>
            <a:ext cx="2268105" cy="350865"/>
          </a:xfrm>
          <a:prstGeom prst="rect">
            <a:avLst/>
          </a:prstGeom>
        </p:spPr>
        <p:txBody>
          <a:bodyPr wrap="square">
            <a:spAutoFit/>
          </a:bodyPr>
          <a:lstStyle/>
          <a:p>
            <a:pPr>
              <a:lnSpc>
                <a:spcPct val="120000"/>
              </a:lnSpc>
            </a:pPr>
            <a:r>
              <a:rPr lang="en-US" sz="1400" b="1" dirty="0">
                <a:solidFill>
                  <a:schemeClr val="accent1">
                    <a:lumMod val="75000"/>
                  </a:schemeClr>
                </a:solidFill>
              </a:rPr>
              <a:t>Project managers: 15</a:t>
            </a:r>
          </a:p>
        </p:txBody>
      </p:sp>
      <p:pic>
        <p:nvPicPr>
          <p:cNvPr id="12" name="Рисунок 11">
            <a:extLst>
              <a:ext uri="{FF2B5EF4-FFF2-40B4-BE49-F238E27FC236}">
                <a16:creationId xmlns:a16="http://schemas.microsoft.com/office/drawing/2014/main" id="{BC2D92D8-71BE-41DA-813B-C03FCCF24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30" y="1033474"/>
            <a:ext cx="6455172" cy="5095109"/>
          </a:xfrm>
          <a:prstGeom prst="rect">
            <a:avLst/>
          </a:prstGeom>
        </p:spPr>
      </p:pic>
      <p:sp>
        <p:nvSpPr>
          <p:cNvPr id="10" name="TextBox 9">
            <a:extLst>
              <a:ext uri="{FF2B5EF4-FFF2-40B4-BE49-F238E27FC236}">
                <a16:creationId xmlns:a16="http://schemas.microsoft.com/office/drawing/2014/main" id="{D5A937BB-5F9B-4592-9846-92A0B7F32E62}"/>
              </a:ext>
            </a:extLst>
          </p:cNvPr>
          <p:cNvSpPr txBox="1"/>
          <p:nvPr/>
        </p:nvSpPr>
        <p:spPr>
          <a:xfrm>
            <a:off x="10140930" y="7221121"/>
            <a:ext cx="629265" cy="338554"/>
          </a:xfrm>
          <a:prstGeom prst="rect">
            <a:avLst/>
          </a:prstGeom>
          <a:noFill/>
        </p:spPr>
        <p:txBody>
          <a:bodyPr wrap="square" rtlCol="0">
            <a:spAutoFit/>
          </a:bodyPr>
          <a:lstStyle/>
          <a:p>
            <a:r>
              <a:rPr lang="ru-RU" sz="1600" dirty="0">
                <a:solidFill>
                  <a:schemeClr val="accent1">
                    <a:lumMod val="60000"/>
                    <a:lumOff val="40000"/>
                  </a:schemeClr>
                </a:solidFill>
              </a:rPr>
              <a:t>9</a:t>
            </a:r>
          </a:p>
        </p:txBody>
      </p:sp>
    </p:spTree>
    <p:extLst>
      <p:ext uri="{BB962C8B-B14F-4D97-AF65-F5344CB8AC3E}">
        <p14:creationId xmlns:p14="http://schemas.microsoft.com/office/powerpoint/2010/main" val="2971937904"/>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3617</TotalTime>
  <Words>1709</Words>
  <Application>Microsoft Office PowerPoint</Application>
  <PresentationFormat>Довільний</PresentationFormat>
  <Paragraphs>654</Paragraphs>
  <Slides>25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25</vt:i4>
      </vt:variant>
    </vt:vector>
  </HeadingPairs>
  <TitlesOfParts>
    <vt:vector size="29" baseType="lpstr">
      <vt:lpstr>Arial</vt:lpstr>
      <vt:lpstr>Calibri</vt:lpstr>
      <vt:lpstr>Calibri Light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Олейник</dc:creator>
  <cp:lastModifiedBy>PC</cp:lastModifiedBy>
  <cp:revision>322</cp:revision>
  <dcterms:created xsi:type="dcterms:W3CDTF">2015-12-16T14:57:35Z</dcterms:created>
  <dcterms:modified xsi:type="dcterms:W3CDTF">2018-02-20T10:00:01Z</dcterms:modified>
</cp:coreProperties>
</file>